
<file path=[Content_Types].xml><?xml version="1.0" encoding="utf-8"?>
<Types xmlns="http://schemas.openxmlformats.org/package/2006/content-types">
  <Default Extension="fntdata" ContentType="application/x-fontdata"/>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7" r:id="rId1"/>
  </p:sldMasterIdLst>
  <p:notesMasterIdLst>
    <p:notesMasterId r:id="rId43"/>
  </p:notesMasterIdLst>
  <p:sldIdLst>
    <p:sldId id="256" r:id="rId2"/>
    <p:sldId id="471" r:id="rId3"/>
    <p:sldId id="403" r:id="rId4"/>
    <p:sldId id="385" r:id="rId5"/>
    <p:sldId id="414" r:id="rId6"/>
    <p:sldId id="346" r:id="rId7"/>
    <p:sldId id="467" r:id="rId8"/>
    <p:sldId id="468" r:id="rId9"/>
    <p:sldId id="437" r:id="rId10"/>
    <p:sldId id="469" r:id="rId11"/>
    <p:sldId id="432" r:id="rId12"/>
    <p:sldId id="433" r:id="rId13"/>
    <p:sldId id="434" r:id="rId14"/>
    <p:sldId id="436" r:id="rId15"/>
    <p:sldId id="470" r:id="rId16"/>
    <p:sldId id="440" r:id="rId17"/>
    <p:sldId id="446" r:id="rId18"/>
    <p:sldId id="442" r:id="rId19"/>
    <p:sldId id="439" r:id="rId20"/>
    <p:sldId id="461" r:id="rId21"/>
    <p:sldId id="443" r:id="rId22"/>
    <p:sldId id="444" r:id="rId23"/>
    <p:sldId id="447" r:id="rId24"/>
    <p:sldId id="448" r:id="rId25"/>
    <p:sldId id="449" r:id="rId26"/>
    <p:sldId id="450" r:id="rId27"/>
    <p:sldId id="452" r:id="rId28"/>
    <p:sldId id="454" r:id="rId29"/>
    <p:sldId id="456" r:id="rId30"/>
    <p:sldId id="455" r:id="rId31"/>
    <p:sldId id="458" r:id="rId32"/>
    <p:sldId id="459" r:id="rId33"/>
    <p:sldId id="460" r:id="rId34"/>
    <p:sldId id="457" r:id="rId35"/>
    <p:sldId id="453" r:id="rId36"/>
    <p:sldId id="462" r:id="rId37"/>
    <p:sldId id="463" r:id="rId38"/>
    <p:sldId id="464" r:id="rId39"/>
    <p:sldId id="465" r:id="rId40"/>
    <p:sldId id="466" r:id="rId41"/>
    <p:sldId id="371" r:id="rId42"/>
  </p:sldIdLst>
  <p:sldSz cx="9144000" cy="5143500" type="screen16x9"/>
  <p:notesSz cx="6858000" cy="9144000"/>
  <p:embeddedFontLst>
    <p:embeddedFont>
      <p:font typeface="Arvo" panose="020B0604020202020204" charset="0"/>
      <p:regular r:id="rId44"/>
      <p:bold r:id="rId45"/>
      <p:italic r:id="rId46"/>
      <p:boldItalic r:id="rId47"/>
    </p:embeddedFont>
    <p:embeddedFont>
      <p:font typeface="Roboto Condensed" panose="020B0604020202020204" charset="0"/>
      <p:regular r:id="rId48"/>
      <p:bold r:id="rId49"/>
      <p:italic r:id="rId50"/>
      <p:boldItalic r:id="rId51"/>
    </p:embeddedFont>
    <p:embeddedFont>
      <p:font typeface="Roboto Condensed Light" panose="020B0604020202020204" charset="0"/>
      <p:regular r:id="rId52"/>
      <p:bold r:id="rId53"/>
      <p:italic r:id="rId54"/>
      <p:boldItalic r:id="rId5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DABFF"/>
    <a:srgbClr val="00338E"/>
    <a:srgbClr val="A50021"/>
    <a:srgbClr val="CC092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D87CA831-11D2-4159-8545-C5A921CE741D}">
  <a:tblStyle styleId="{D87CA831-11D2-4159-8545-C5A921CE741D}" styleName="Table_0">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69C7853C-536D-4A76-A0AE-DD22124D55A5}" styleName="Estilo temático 1 - Énfasis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775DCB02-9BB8-47FD-8907-85C794F793BA}" styleName="Estilo temático 1 - Énfasis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35758FB7-9AC5-4552-8A53-C91805E547FA}" styleName="Estilo temático 1 - Énfasis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D27102A9-8310-4765-A935-A1911B00CA55}" styleName="Estilo claro 1 - Acento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5" d="100"/>
          <a:sy n="105" d="100"/>
        </p:scale>
        <p:origin x="531" y="51"/>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4.fntdata"/><Relationship Id="rId50" Type="http://schemas.openxmlformats.org/officeDocument/2006/relationships/font" Target="fonts/font7.fntdata"/><Relationship Id="rId55" Type="http://schemas.openxmlformats.org/officeDocument/2006/relationships/font" Target="fonts/font12.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font" Target="fonts/font2.fntdata"/><Relationship Id="rId53" Type="http://schemas.openxmlformats.org/officeDocument/2006/relationships/font" Target="fonts/font10.fntdata"/><Relationship Id="rId58" Type="http://schemas.openxmlformats.org/officeDocument/2006/relationships/theme" Target="theme/theme1.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notesMaster" Target="notesMasters/notesMaster1.xml"/><Relationship Id="rId48" Type="http://schemas.openxmlformats.org/officeDocument/2006/relationships/font" Target="fonts/font5.fntdata"/><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font" Target="fonts/font8.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3.fntdata"/><Relationship Id="rId59"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6.fntdata"/><Relationship Id="rId57" Type="http://schemas.openxmlformats.org/officeDocument/2006/relationships/viewProps" Target="view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fntdata"/><Relationship Id="rId52" Type="http://schemas.openxmlformats.org/officeDocument/2006/relationships/font" Target="fonts/font9.fntdata"/></Relationships>
</file>

<file path=ppt/media/image1.gif>
</file>

<file path=ppt/media/image10.jpeg>
</file>

<file path=ppt/media/image11.jpeg>
</file>

<file path=ppt/media/image12.jpeg>
</file>

<file path=ppt/media/image13.png>
</file>

<file path=ppt/media/image14.png>
</file>

<file path=ppt/media/image15.jpeg>
</file>

<file path=ppt/media/image16.png>
</file>

<file path=ppt/media/image17.png>
</file>

<file path=ppt/media/image18.jpeg>
</file>

<file path=ppt/media/image19.jpeg>
</file>

<file path=ppt/media/image2.png>
</file>

<file path=ppt/media/image20.png>
</file>

<file path=ppt/media/image21.jpeg>
</file>

<file path=ppt/media/image22.jpeg>
</file>

<file path=ppt/media/image23.jpeg>
</file>

<file path=ppt/media/image24.png>
</file>

<file path=ppt/media/image25.jpeg>
</file>

<file path=ppt/media/image26.png>
</file>

<file path=ppt/media/image27.jpeg>
</file>

<file path=ppt/media/image3.gif>
</file>

<file path=ppt/media/image4.jpeg>
</file>

<file path=ppt/media/image5.pn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175" y="685800"/>
            <a:ext cx="60963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35f391192_00: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82" name="Google Shape;182;g35f391192_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4030010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15403001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g35f391192_029:notes"/>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219" name="Google Shape;219;g35f391192_0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extLst>
      <p:ext uri="{BB962C8B-B14F-4D97-AF65-F5344CB8AC3E}">
        <p14:creationId xmlns:p14="http://schemas.microsoft.com/office/powerpoint/2010/main" val="74727014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gif"/><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7544483" y="657775"/>
            <a:ext cx="1299300" cy="432900"/>
          </a:xfrm>
          <a:prstGeom prst="triangle">
            <a:avLst>
              <a:gd name="adj" fmla="val 32425"/>
            </a:avLst>
          </a:prstGeom>
          <a:solidFill>
            <a:srgbClr val="A50021"/>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nvGrpSpPr>
          <p:cNvPr id="11" name="Google Shape;11;p2"/>
          <p:cNvGrpSpPr/>
          <p:nvPr/>
        </p:nvGrpSpPr>
        <p:grpSpPr>
          <a:xfrm>
            <a:off x="0" y="-7088"/>
            <a:ext cx="8661398" cy="5150588"/>
            <a:chOff x="0" y="-7088"/>
            <a:chExt cx="8661398" cy="5150588"/>
          </a:xfrm>
          <a:solidFill>
            <a:srgbClr val="7DABFF"/>
          </a:solidFill>
        </p:grpSpPr>
        <p:sp>
          <p:nvSpPr>
            <p:cNvPr id="12" name="Google Shape;12;p2"/>
            <p:cNvSpPr/>
            <p:nvPr/>
          </p:nvSpPr>
          <p:spPr>
            <a:xfrm>
              <a:off x="0" y="0"/>
              <a:ext cx="3525000" cy="5143500"/>
            </a:xfrm>
            <a:prstGeom prst="rect">
              <a:avLst/>
            </a:prstGeom>
            <a:grp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13" name="Google Shape;13;p2"/>
            <p:cNvSpPr/>
            <p:nvPr/>
          </p:nvSpPr>
          <p:spPr>
            <a:xfrm rot="10800000" flipH="1">
              <a:off x="3517898" y="-7088"/>
              <a:ext cx="5143500" cy="5143500"/>
            </a:xfrm>
            <a:prstGeom prst="rtTriangle">
              <a:avLst/>
            </a:prstGeom>
            <a:grp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14" name="Google Shape;14;p2"/>
          <p:cNvGrpSpPr/>
          <p:nvPr/>
        </p:nvGrpSpPr>
        <p:grpSpPr>
          <a:xfrm rot="10800000" flipH="1">
            <a:off x="1" y="1090763"/>
            <a:ext cx="8847502" cy="2961975"/>
            <a:chOff x="-8178042" y="-4493254"/>
            <a:chExt cx="19483598" cy="6522736"/>
          </a:xfrm>
          <a:solidFill>
            <a:srgbClr val="CC092F"/>
          </a:solidFill>
        </p:grpSpPr>
        <p:sp>
          <p:nvSpPr>
            <p:cNvPr id="15" name="Google Shape;15;p2"/>
            <p:cNvSpPr/>
            <p:nvPr/>
          </p:nvSpPr>
          <p:spPr>
            <a:xfrm>
              <a:off x="-8178042" y="-4493118"/>
              <a:ext cx="12968400" cy="6522600"/>
            </a:xfrm>
            <a:prstGeom prst="rect">
              <a:avLst/>
            </a:prstGeom>
            <a:grp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16" name="Google Shape;16;p2"/>
            <p:cNvSpPr/>
            <p:nvPr/>
          </p:nvSpPr>
          <p:spPr>
            <a:xfrm>
              <a:off x="4782955" y="-4493254"/>
              <a:ext cx="6522600" cy="6522600"/>
            </a:xfrm>
            <a:prstGeom prst="rtTriangle">
              <a:avLst/>
            </a:prstGeom>
            <a:grp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17" name="Google Shape;17;p2"/>
          <p:cNvGrpSpPr/>
          <p:nvPr/>
        </p:nvGrpSpPr>
        <p:grpSpPr>
          <a:xfrm>
            <a:off x="3677236" y="4278349"/>
            <a:ext cx="5480829" cy="432996"/>
            <a:chOff x="5582265" y="4646738"/>
            <a:chExt cx="5480829" cy="432996"/>
          </a:xfrm>
        </p:grpSpPr>
        <p:sp>
          <p:nvSpPr>
            <p:cNvPr id="18" name="Google Shape;18;p2"/>
            <p:cNvSpPr/>
            <p:nvPr/>
          </p:nvSpPr>
          <p:spPr>
            <a:xfrm rot="10800000">
              <a:off x="5582265"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9" name="Google Shape;19;p2"/>
            <p:cNvGrpSpPr/>
            <p:nvPr/>
          </p:nvGrpSpPr>
          <p:grpSpPr>
            <a:xfrm flipH="1">
              <a:off x="5585232" y="4646738"/>
              <a:ext cx="5477861" cy="304551"/>
              <a:chOff x="-24158748" y="330075"/>
              <a:chExt cx="30568423" cy="1699506"/>
            </a:xfrm>
          </p:grpSpPr>
          <p:sp>
            <p:nvSpPr>
              <p:cNvPr id="20" name="Google Shape;20;p2"/>
              <p:cNvSpPr/>
              <p:nvPr/>
            </p:nvSpPr>
            <p:spPr>
              <a:xfrm>
                <a:off x="-24158748" y="330081"/>
                <a:ext cx="289080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21" name="Google Shape;21;p2"/>
              <p:cNvSpPr/>
              <p:nvPr/>
            </p:nvSpPr>
            <p:spPr>
              <a:xfrm>
                <a:off x="4710175"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22" name="Google Shape;22;p2"/>
          <p:cNvSpPr txBox="1">
            <a:spLocks noGrp="1"/>
          </p:cNvSpPr>
          <p:nvPr>
            <p:ph type="ctrTitle"/>
          </p:nvPr>
        </p:nvSpPr>
        <p:spPr>
          <a:xfrm>
            <a:off x="685800" y="1090750"/>
            <a:ext cx="5367900" cy="2961900"/>
          </a:xfrm>
          <a:prstGeom prst="rect">
            <a:avLst/>
          </a:prstGeom>
        </p:spPr>
        <p:txBody>
          <a:bodyPr spcFirstLastPara="1" wrap="square" lIns="91425" tIns="91425" rIns="91425" bIns="91425" anchor="ctr" anchorCtr="0"/>
          <a:lstStyle>
            <a:lvl1pPr lvl="0">
              <a:spcBef>
                <a:spcPts val="0"/>
              </a:spcBef>
              <a:spcAft>
                <a:spcPts val="0"/>
              </a:spcAft>
              <a:buSzPts val="4800"/>
              <a:buNone/>
              <a:defRPr sz="4800"/>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a:endParaRPr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23"/>
        <p:cNvGrpSpPr/>
        <p:nvPr/>
      </p:nvGrpSpPr>
      <p:grpSpPr>
        <a:xfrm>
          <a:off x="0" y="0"/>
          <a:ext cx="0" cy="0"/>
          <a:chOff x="0" y="0"/>
          <a:chExt cx="0" cy="0"/>
        </a:xfrm>
      </p:grpSpPr>
      <p:sp>
        <p:nvSpPr>
          <p:cNvPr id="24" name="Google Shape;24;p3"/>
          <p:cNvSpPr/>
          <p:nvPr/>
        </p:nvSpPr>
        <p:spPr>
          <a:xfrm>
            <a:off x="5697214" y="2635519"/>
            <a:ext cx="889200" cy="296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nvGrpSpPr>
          <p:cNvPr id="25" name="Google Shape;25;p3"/>
          <p:cNvGrpSpPr/>
          <p:nvPr/>
        </p:nvGrpSpPr>
        <p:grpSpPr>
          <a:xfrm>
            <a:off x="0" y="-7088"/>
            <a:ext cx="8661398" cy="5150588"/>
            <a:chOff x="0" y="-7088"/>
            <a:chExt cx="8661398" cy="5150588"/>
          </a:xfrm>
        </p:grpSpPr>
        <p:sp>
          <p:nvSpPr>
            <p:cNvPr id="26" name="Google Shape;26;p3"/>
            <p:cNvSpPr/>
            <p:nvPr/>
          </p:nvSpPr>
          <p:spPr>
            <a:xfrm>
              <a:off x="0" y="0"/>
              <a:ext cx="3525000" cy="5143500"/>
            </a:xfrm>
            <a:prstGeom prst="rect">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sp>
          <p:nvSpPr>
            <p:cNvPr id="27" name="Google Shape;27;p3"/>
            <p:cNvSpPr/>
            <p:nvPr/>
          </p:nvSpPr>
          <p:spPr>
            <a:xfrm rot="10800000" flipH="1">
              <a:off x="3517898" y="-7088"/>
              <a:ext cx="5143500" cy="5143500"/>
            </a:xfrm>
            <a:prstGeom prst="rtTriangle">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28" name="Google Shape;28;p3"/>
          <p:cNvGrpSpPr/>
          <p:nvPr/>
        </p:nvGrpSpPr>
        <p:grpSpPr>
          <a:xfrm rot="10800000" flipH="1">
            <a:off x="-2" y="2924826"/>
            <a:ext cx="6589087" cy="2027268"/>
            <a:chOff x="-9894852" y="-4493254"/>
            <a:chExt cx="21200407" cy="6522740"/>
          </a:xfrm>
        </p:grpSpPr>
        <p:sp>
          <p:nvSpPr>
            <p:cNvPr id="29" name="Google Shape;29;p3"/>
            <p:cNvSpPr/>
            <p:nvPr/>
          </p:nvSpPr>
          <p:spPr>
            <a:xfrm>
              <a:off x="-9894852" y="-4493114"/>
              <a:ext cx="14685300" cy="6522600"/>
            </a:xfrm>
            <a:prstGeom prst="rect">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30" name="Google Shape;30;p3"/>
            <p:cNvSpPr/>
            <p:nvPr/>
          </p:nvSpPr>
          <p:spPr>
            <a:xfrm>
              <a:off x="4782955" y="-4493254"/>
              <a:ext cx="6522600" cy="6522600"/>
            </a:xfrm>
            <a:prstGeom prst="rtTriangle">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31" name="Google Shape;31;p3"/>
          <p:cNvGrpSpPr/>
          <p:nvPr/>
        </p:nvGrpSpPr>
        <p:grpSpPr>
          <a:xfrm>
            <a:off x="6946842" y="4472723"/>
            <a:ext cx="2202830" cy="670795"/>
            <a:chOff x="5575242" y="4472723"/>
            <a:chExt cx="2202830" cy="670795"/>
          </a:xfrm>
        </p:grpSpPr>
        <p:sp>
          <p:nvSpPr>
            <p:cNvPr id="32" name="Google Shape;32;p3"/>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33" name="Google Shape;33;p3"/>
            <p:cNvGrpSpPr/>
            <p:nvPr/>
          </p:nvGrpSpPr>
          <p:grpSpPr>
            <a:xfrm flipH="1">
              <a:off x="5734850" y="4472723"/>
              <a:ext cx="2040837" cy="670795"/>
              <a:chOff x="1297954" y="330075"/>
              <a:chExt cx="5169293" cy="1699506"/>
            </a:xfrm>
          </p:grpSpPr>
          <p:sp>
            <p:nvSpPr>
              <p:cNvPr id="34" name="Google Shape;34;p3"/>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5" name="Google Shape;35;p3"/>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36" name="Google Shape;36;p3"/>
            <p:cNvGrpSpPr/>
            <p:nvPr/>
          </p:nvGrpSpPr>
          <p:grpSpPr>
            <a:xfrm flipH="1">
              <a:off x="5578209" y="4646738"/>
              <a:ext cx="2199863" cy="304563"/>
              <a:chOff x="-5827153" y="330075"/>
              <a:chExt cx="12276019" cy="1699569"/>
            </a:xfrm>
          </p:grpSpPr>
          <p:sp>
            <p:nvSpPr>
              <p:cNvPr id="37" name="Google Shape;37;p3"/>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38" name="Google Shape;38;p3"/>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39" name="Google Shape;39;p3"/>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endParaRPr/>
          </a:p>
        </p:txBody>
      </p:sp>
      <p:sp>
        <p:nvSpPr>
          <p:cNvPr id="40" name="Google Shape;40;p3"/>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lstStyle>
            <a:lvl1pPr lvl="0" rtl="0">
              <a:spcBef>
                <a:spcPts val="0"/>
              </a:spcBef>
              <a:spcAft>
                <a:spcPts val="0"/>
              </a:spcAft>
              <a:buClr>
                <a:srgbClr val="FF9800"/>
              </a:buClr>
              <a:buSzPts val="2000"/>
              <a:buNone/>
              <a:defRPr sz="2000">
                <a:solidFill>
                  <a:srgbClr val="FF9800"/>
                </a:solidFill>
              </a:defRPr>
            </a:lvl1pPr>
            <a:lvl2pPr lvl="1" rtl="0">
              <a:spcBef>
                <a:spcPts val="1000"/>
              </a:spcBef>
              <a:spcAft>
                <a:spcPts val="0"/>
              </a:spcAft>
              <a:buClr>
                <a:srgbClr val="FF9800"/>
              </a:buClr>
              <a:buSzPts val="2000"/>
              <a:buNone/>
              <a:defRPr sz="2000">
                <a:solidFill>
                  <a:srgbClr val="FF9800"/>
                </a:solidFill>
              </a:defRPr>
            </a:lvl2pPr>
            <a:lvl3pPr lvl="2" rtl="0">
              <a:spcBef>
                <a:spcPts val="1000"/>
              </a:spcBef>
              <a:spcAft>
                <a:spcPts val="0"/>
              </a:spcAft>
              <a:buClr>
                <a:srgbClr val="FF9800"/>
              </a:buClr>
              <a:buSzPts val="2000"/>
              <a:buNone/>
              <a:defRPr sz="2000">
                <a:solidFill>
                  <a:srgbClr val="FF9800"/>
                </a:solidFill>
              </a:defRPr>
            </a:lvl3pPr>
            <a:lvl4pPr lvl="3" rtl="0">
              <a:spcBef>
                <a:spcPts val="1000"/>
              </a:spcBef>
              <a:spcAft>
                <a:spcPts val="0"/>
              </a:spcAft>
              <a:buClr>
                <a:srgbClr val="FF9800"/>
              </a:buClr>
              <a:buSzPts val="2000"/>
              <a:buNone/>
              <a:defRPr sz="2000">
                <a:solidFill>
                  <a:srgbClr val="FF9800"/>
                </a:solidFill>
              </a:defRPr>
            </a:lvl4pPr>
            <a:lvl5pPr lvl="4" rtl="0">
              <a:spcBef>
                <a:spcPts val="1000"/>
              </a:spcBef>
              <a:spcAft>
                <a:spcPts val="0"/>
              </a:spcAft>
              <a:buClr>
                <a:srgbClr val="FF9800"/>
              </a:buClr>
              <a:buSzPts val="2000"/>
              <a:buNone/>
              <a:defRPr sz="2000">
                <a:solidFill>
                  <a:srgbClr val="FF9800"/>
                </a:solidFill>
              </a:defRPr>
            </a:lvl5pPr>
            <a:lvl6pPr lvl="5" rtl="0">
              <a:spcBef>
                <a:spcPts val="1000"/>
              </a:spcBef>
              <a:spcAft>
                <a:spcPts val="0"/>
              </a:spcAft>
              <a:buClr>
                <a:srgbClr val="FF9800"/>
              </a:buClr>
              <a:buSzPts val="2000"/>
              <a:buNone/>
              <a:defRPr sz="2000">
                <a:solidFill>
                  <a:srgbClr val="FF9800"/>
                </a:solidFill>
              </a:defRPr>
            </a:lvl6pPr>
            <a:lvl7pPr lvl="6" rtl="0">
              <a:spcBef>
                <a:spcPts val="1000"/>
              </a:spcBef>
              <a:spcAft>
                <a:spcPts val="0"/>
              </a:spcAft>
              <a:buClr>
                <a:srgbClr val="FF9800"/>
              </a:buClr>
              <a:buSzPts val="2000"/>
              <a:buNone/>
              <a:defRPr sz="2000">
                <a:solidFill>
                  <a:srgbClr val="FF9800"/>
                </a:solidFill>
              </a:defRPr>
            </a:lvl7pPr>
            <a:lvl8pPr lvl="7" rtl="0">
              <a:spcBef>
                <a:spcPts val="1000"/>
              </a:spcBef>
              <a:spcAft>
                <a:spcPts val="0"/>
              </a:spcAft>
              <a:buClr>
                <a:srgbClr val="FF9800"/>
              </a:buClr>
              <a:buSzPts val="2000"/>
              <a:buNone/>
              <a:defRPr sz="2000">
                <a:solidFill>
                  <a:srgbClr val="FF9800"/>
                </a:solidFill>
              </a:defRPr>
            </a:lvl8pPr>
            <a:lvl9pPr lvl="8" rtl="0">
              <a:spcBef>
                <a:spcPts val="1000"/>
              </a:spcBef>
              <a:spcAft>
                <a:spcPts val="1000"/>
              </a:spcAft>
              <a:buClr>
                <a:srgbClr val="FF9800"/>
              </a:buClr>
              <a:buSzPts val="2000"/>
              <a:buNone/>
              <a:defRPr sz="2000">
                <a:solidFill>
                  <a:srgbClr val="FF9800"/>
                </a:solidFill>
              </a:defRPr>
            </a:lvl9pPr>
          </a:lstStyle>
          <a:p>
            <a:endParaRPr/>
          </a:p>
        </p:txBody>
      </p:sp>
      <p:sp>
        <p:nvSpPr>
          <p:cNvPr id="41" name="Google Shape;41;p3"/>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 1 column" type="tx">
  <p:cSld name="TITLE_AND_BODY">
    <p:spTree>
      <p:nvGrpSpPr>
        <p:cNvPr id="1" name="Shape 61"/>
        <p:cNvGrpSpPr/>
        <p:nvPr/>
      </p:nvGrpSpPr>
      <p:grpSpPr>
        <a:xfrm>
          <a:off x="0" y="0"/>
          <a:ext cx="0" cy="0"/>
          <a:chOff x="0" y="0"/>
          <a:chExt cx="0" cy="0"/>
        </a:xfrm>
      </p:grpSpPr>
      <p:grpSp>
        <p:nvGrpSpPr>
          <p:cNvPr id="62" name="Google Shape;62;p5"/>
          <p:cNvGrpSpPr/>
          <p:nvPr/>
        </p:nvGrpSpPr>
        <p:grpSpPr>
          <a:xfrm>
            <a:off x="-4" y="40"/>
            <a:ext cx="7072430" cy="1327315"/>
            <a:chOff x="-4" y="40"/>
            <a:chExt cx="7072430" cy="1327315"/>
          </a:xfrm>
        </p:grpSpPr>
        <p:sp>
          <p:nvSpPr>
            <p:cNvPr id="63" name="Google Shape;63;p5"/>
            <p:cNvSpPr/>
            <p:nvPr/>
          </p:nvSpPr>
          <p:spPr>
            <a:xfrm>
              <a:off x="6292649" y="126425"/>
              <a:ext cx="779700" cy="2598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nvGrpSpPr>
            <p:cNvPr id="64" name="Google Shape;64;p5"/>
            <p:cNvGrpSpPr/>
            <p:nvPr/>
          </p:nvGrpSpPr>
          <p:grpSpPr>
            <a:xfrm rot="10800000" flipH="1">
              <a:off x="3" y="40"/>
              <a:ext cx="6756168" cy="1327315"/>
              <a:chOff x="-2168138" y="330075"/>
              <a:chExt cx="8650663" cy="1699506"/>
            </a:xfrm>
          </p:grpSpPr>
          <p:sp>
            <p:nvSpPr>
              <p:cNvPr id="65" name="Google Shape;65;p5"/>
              <p:cNvSpPr/>
              <p:nvPr/>
            </p:nvSpPr>
            <p:spPr>
              <a:xfrm>
                <a:off x="-2168138" y="330081"/>
                <a:ext cx="69582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66" name="Google Shape;66;p5"/>
              <p:cNvSpPr/>
              <p:nvPr/>
            </p:nvSpPr>
            <p:spPr>
              <a:xfrm>
                <a:off x="4783025"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nvGrpSpPr>
            <p:cNvPr id="67" name="Google Shape;67;p5"/>
            <p:cNvGrpSpPr/>
            <p:nvPr/>
          </p:nvGrpSpPr>
          <p:grpSpPr>
            <a:xfrm rot="10800000" flipH="1">
              <a:off x="-4" y="381007"/>
              <a:ext cx="7072430" cy="771744"/>
              <a:chOff x="-9092084" y="330075"/>
              <a:chExt cx="15574609" cy="1699501"/>
            </a:xfrm>
          </p:grpSpPr>
          <p:sp>
            <p:nvSpPr>
              <p:cNvPr id="68" name="Google Shape;68;p5"/>
              <p:cNvSpPr/>
              <p:nvPr/>
            </p:nvSpPr>
            <p:spPr>
              <a:xfrm>
                <a:off x="-9092084" y="330076"/>
                <a:ext cx="13882200" cy="1699500"/>
              </a:xfrm>
              <a:prstGeom prst="rect">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sp>
            <p:nvSpPr>
              <p:cNvPr id="69" name="Google Shape;69;p5"/>
              <p:cNvSpPr/>
              <p:nvPr/>
            </p:nvSpPr>
            <p:spPr>
              <a:xfrm>
                <a:off x="4783025"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latin typeface="Arvo"/>
                  <a:ea typeface="Arvo"/>
                  <a:cs typeface="Arvo"/>
                  <a:sym typeface="Arvo"/>
                </a:endParaRPr>
              </a:p>
            </p:txBody>
          </p:sp>
        </p:grpSp>
      </p:grpSp>
      <p:grpSp>
        <p:nvGrpSpPr>
          <p:cNvPr id="70" name="Google Shape;70;p5"/>
          <p:cNvGrpSpPr/>
          <p:nvPr/>
        </p:nvGrpSpPr>
        <p:grpSpPr>
          <a:xfrm>
            <a:off x="6946842" y="4472723"/>
            <a:ext cx="2202830" cy="670795"/>
            <a:chOff x="5575242" y="4472723"/>
            <a:chExt cx="2202830" cy="670795"/>
          </a:xfrm>
        </p:grpSpPr>
        <p:sp>
          <p:nvSpPr>
            <p:cNvPr id="71" name="Google Shape;71;p5"/>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72" name="Google Shape;72;p5"/>
            <p:cNvGrpSpPr/>
            <p:nvPr/>
          </p:nvGrpSpPr>
          <p:grpSpPr>
            <a:xfrm flipH="1">
              <a:off x="5734850" y="4472723"/>
              <a:ext cx="2040837" cy="670795"/>
              <a:chOff x="1297954" y="330075"/>
              <a:chExt cx="5169293" cy="1699506"/>
            </a:xfrm>
          </p:grpSpPr>
          <p:sp>
            <p:nvSpPr>
              <p:cNvPr id="73" name="Google Shape;73;p5"/>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4" name="Google Shape;74;p5"/>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75" name="Google Shape;75;p5"/>
            <p:cNvGrpSpPr/>
            <p:nvPr/>
          </p:nvGrpSpPr>
          <p:grpSpPr>
            <a:xfrm flipH="1">
              <a:off x="5578209" y="4646738"/>
              <a:ext cx="2199863" cy="304563"/>
              <a:chOff x="-5827153" y="330075"/>
              <a:chExt cx="12276019" cy="1699569"/>
            </a:xfrm>
          </p:grpSpPr>
          <p:sp>
            <p:nvSpPr>
              <p:cNvPr id="76" name="Google Shape;76;p5"/>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77" name="Google Shape;77;p5"/>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sp>
        <p:nvSpPr>
          <p:cNvPr id="78" name="Google Shape;78;p5"/>
          <p:cNvSpPr txBox="1">
            <a:spLocks noGrp="1"/>
          </p:cNvSpPr>
          <p:nvPr>
            <p:ph type="title"/>
          </p:nvPr>
        </p:nvSpPr>
        <p:spPr>
          <a:xfrm>
            <a:off x="814275" y="392575"/>
            <a:ext cx="5492400" cy="766200"/>
          </a:xfrm>
          <a:prstGeom prst="rect">
            <a:avLst/>
          </a:prstGeom>
        </p:spPr>
        <p:txBody>
          <a:bodyPr spcFirstLastPara="1" wrap="square" lIns="91425" tIns="91425" rIns="91425" bIns="91425" anchor="ctr" anchorCtr="0"/>
          <a:lstStyle>
            <a:lvl1pPr lvl="0">
              <a:spcBef>
                <a:spcPts val="0"/>
              </a:spcBef>
              <a:spcAft>
                <a:spcPts val="0"/>
              </a:spcAft>
              <a:buSzPts val="2000"/>
              <a:buNone/>
              <a:defRPr/>
            </a:lvl1pPr>
            <a:lvl2pPr lvl="1">
              <a:spcBef>
                <a:spcPts val="0"/>
              </a:spcBef>
              <a:spcAft>
                <a:spcPts val="0"/>
              </a:spcAft>
              <a:buSzPts val="2000"/>
              <a:buNone/>
              <a:defRPr/>
            </a:lvl2pPr>
            <a:lvl3pPr lvl="2">
              <a:spcBef>
                <a:spcPts val="0"/>
              </a:spcBef>
              <a:spcAft>
                <a:spcPts val="0"/>
              </a:spcAft>
              <a:buSzPts val="2000"/>
              <a:buNone/>
              <a:defRPr/>
            </a:lvl3pPr>
            <a:lvl4pPr lvl="3">
              <a:spcBef>
                <a:spcPts val="0"/>
              </a:spcBef>
              <a:spcAft>
                <a:spcPts val="0"/>
              </a:spcAft>
              <a:buSzPts val="2000"/>
              <a:buNone/>
              <a:defRPr/>
            </a:lvl4pPr>
            <a:lvl5pPr lvl="4">
              <a:spcBef>
                <a:spcPts val="0"/>
              </a:spcBef>
              <a:spcAft>
                <a:spcPts val="0"/>
              </a:spcAft>
              <a:buSzPts val="2000"/>
              <a:buNone/>
              <a:defRPr/>
            </a:lvl5pPr>
            <a:lvl6pPr lvl="5">
              <a:spcBef>
                <a:spcPts val="0"/>
              </a:spcBef>
              <a:spcAft>
                <a:spcPts val="0"/>
              </a:spcAft>
              <a:buSzPts val="2000"/>
              <a:buNone/>
              <a:defRPr/>
            </a:lvl6pPr>
            <a:lvl7pPr lvl="6">
              <a:spcBef>
                <a:spcPts val="0"/>
              </a:spcBef>
              <a:spcAft>
                <a:spcPts val="0"/>
              </a:spcAft>
              <a:buSzPts val="2000"/>
              <a:buNone/>
              <a:defRPr/>
            </a:lvl7pPr>
            <a:lvl8pPr lvl="7">
              <a:spcBef>
                <a:spcPts val="0"/>
              </a:spcBef>
              <a:spcAft>
                <a:spcPts val="0"/>
              </a:spcAft>
              <a:buSzPts val="2000"/>
              <a:buNone/>
              <a:defRPr/>
            </a:lvl8pPr>
            <a:lvl9pPr lvl="8">
              <a:spcBef>
                <a:spcPts val="0"/>
              </a:spcBef>
              <a:spcAft>
                <a:spcPts val="0"/>
              </a:spcAft>
              <a:buSzPts val="2000"/>
              <a:buNone/>
              <a:defRPr/>
            </a:lvl9pPr>
          </a:lstStyle>
          <a:p>
            <a:endParaRPr/>
          </a:p>
        </p:txBody>
      </p:sp>
      <p:sp>
        <p:nvSpPr>
          <p:cNvPr id="79" name="Google Shape;79;p5"/>
          <p:cNvSpPr txBox="1">
            <a:spLocks noGrp="1"/>
          </p:cNvSpPr>
          <p:nvPr>
            <p:ph type="body" idx="1"/>
          </p:nvPr>
        </p:nvSpPr>
        <p:spPr>
          <a:xfrm>
            <a:off x="814275" y="1327350"/>
            <a:ext cx="6132600" cy="3145500"/>
          </a:xfrm>
          <a:prstGeom prst="rect">
            <a:avLst/>
          </a:prstGeom>
        </p:spPr>
        <p:txBody>
          <a:bodyPr spcFirstLastPara="1" wrap="square" lIns="91425" tIns="91425" rIns="91425" bIns="91425" anchor="ctr" anchorCtr="0"/>
          <a:lstStyle>
            <a:lvl1pPr marL="457200" lvl="0" indent="-381000">
              <a:spcBef>
                <a:spcPts val="600"/>
              </a:spcBef>
              <a:spcAft>
                <a:spcPts val="0"/>
              </a:spcAft>
              <a:buSzPts val="2400"/>
              <a:buChar char="▰"/>
              <a:defRPr/>
            </a:lvl1pPr>
            <a:lvl2pPr marL="914400" lvl="1" indent="-381000">
              <a:spcBef>
                <a:spcPts val="1000"/>
              </a:spcBef>
              <a:spcAft>
                <a:spcPts val="0"/>
              </a:spcAft>
              <a:buSzPts val="2400"/>
              <a:buChar char="▻"/>
              <a:defRPr/>
            </a:lvl2pPr>
            <a:lvl3pPr marL="1371600" lvl="2" indent="-381000">
              <a:spcBef>
                <a:spcPts val="1000"/>
              </a:spcBef>
              <a:spcAft>
                <a:spcPts val="0"/>
              </a:spcAft>
              <a:buSzPts val="2400"/>
              <a:buChar char="▻"/>
              <a:defRPr/>
            </a:lvl3pPr>
            <a:lvl4pPr marL="1828800" lvl="3" indent="-381000">
              <a:spcBef>
                <a:spcPts val="1000"/>
              </a:spcBef>
              <a:spcAft>
                <a:spcPts val="0"/>
              </a:spcAft>
              <a:buSzPts val="2400"/>
              <a:buChar char="▻"/>
              <a:defRPr/>
            </a:lvl4pPr>
            <a:lvl5pPr marL="2286000" lvl="4" indent="-381000">
              <a:spcBef>
                <a:spcPts val="1000"/>
              </a:spcBef>
              <a:spcAft>
                <a:spcPts val="0"/>
              </a:spcAft>
              <a:buSzPts val="2400"/>
              <a:buChar char="▻"/>
              <a:defRPr/>
            </a:lvl5pPr>
            <a:lvl6pPr marL="2743200" lvl="5" indent="-381000">
              <a:spcBef>
                <a:spcPts val="1000"/>
              </a:spcBef>
              <a:spcAft>
                <a:spcPts val="0"/>
              </a:spcAft>
              <a:buSzPts val="2400"/>
              <a:buChar char="▻"/>
              <a:defRPr/>
            </a:lvl6pPr>
            <a:lvl7pPr marL="3200400" lvl="6" indent="-381000">
              <a:spcBef>
                <a:spcPts val="1000"/>
              </a:spcBef>
              <a:spcAft>
                <a:spcPts val="0"/>
              </a:spcAft>
              <a:buSzPts val="2400"/>
              <a:buChar char="▻"/>
              <a:defRPr/>
            </a:lvl7pPr>
            <a:lvl8pPr marL="3657600" lvl="7" indent="-381000">
              <a:spcBef>
                <a:spcPts val="1000"/>
              </a:spcBef>
              <a:spcAft>
                <a:spcPts val="0"/>
              </a:spcAft>
              <a:buSzPts val="2400"/>
              <a:buChar char="▻"/>
              <a:defRPr/>
            </a:lvl8pPr>
            <a:lvl9pPr marL="4114800" lvl="8" indent="-381000">
              <a:spcBef>
                <a:spcPts val="1000"/>
              </a:spcBef>
              <a:spcAft>
                <a:spcPts val="1000"/>
              </a:spcAft>
              <a:buSzPts val="2400"/>
              <a:buChar char="▻"/>
              <a:defRPr/>
            </a:lvl9pPr>
          </a:lstStyle>
          <a:p>
            <a:endParaRPr/>
          </a:p>
        </p:txBody>
      </p:sp>
      <p:sp>
        <p:nvSpPr>
          <p:cNvPr id="80" name="Google Shape;80;p5"/>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pic>
        <p:nvPicPr>
          <p:cNvPr id="21" name="Imagen 20"/>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41847" y="270850"/>
            <a:ext cx="1238277" cy="1009650"/>
          </a:xfrm>
          <a:prstGeom prst="rect">
            <a:avLst/>
          </a:prstGeom>
        </p:spPr>
      </p:pic>
      <p:pic>
        <p:nvPicPr>
          <p:cNvPr id="22" name="Imagen 21"/>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5250" y="4497808"/>
            <a:ext cx="2001976" cy="645708"/>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0DBF6A6-50B5-43C4-86A5-B2443BF00A40}" type="datetimeFigureOut">
              <a:rPr lang="en-US" smtClean="0"/>
              <a:t>8/18/2020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AF42F01-F3F6-4BD9-8818-016F00393F6C}" type="slidenum">
              <a:rPr lang="en-US" smtClean="0"/>
              <a:t>‹#›</a:t>
            </a:fld>
            <a:endParaRPr lang="en-US"/>
          </a:p>
        </p:txBody>
      </p:sp>
    </p:spTree>
    <p:extLst>
      <p:ext uri="{BB962C8B-B14F-4D97-AF65-F5344CB8AC3E}">
        <p14:creationId xmlns:p14="http://schemas.microsoft.com/office/powerpoint/2010/main" val="94321826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62"/>
        <p:cNvGrpSpPr/>
        <p:nvPr/>
      </p:nvGrpSpPr>
      <p:grpSpPr>
        <a:xfrm>
          <a:off x="0" y="0"/>
          <a:ext cx="0" cy="0"/>
          <a:chOff x="0" y="0"/>
          <a:chExt cx="0" cy="0"/>
        </a:xfrm>
      </p:grpSpPr>
      <p:sp>
        <p:nvSpPr>
          <p:cNvPr id="163" name="Google Shape;163;p10"/>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
              <a:t>‹#›</a:t>
            </a:fld>
            <a:endParaRPr/>
          </a:p>
        </p:txBody>
      </p:sp>
      <p:grpSp>
        <p:nvGrpSpPr>
          <p:cNvPr id="164" name="Google Shape;164;p10"/>
          <p:cNvGrpSpPr/>
          <p:nvPr/>
        </p:nvGrpSpPr>
        <p:grpSpPr>
          <a:xfrm>
            <a:off x="6946842" y="4472723"/>
            <a:ext cx="2202830" cy="670795"/>
            <a:chOff x="5575242" y="4472723"/>
            <a:chExt cx="2202830" cy="670795"/>
          </a:xfrm>
        </p:grpSpPr>
        <p:sp>
          <p:nvSpPr>
            <p:cNvPr id="165" name="Google Shape;165;p10"/>
            <p:cNvSpPr/>
            <p:nvPr/>
          </p:nvSpPr>
          <p:spPr>
            <a:xfrm rot="10800000">
              <a:off x="5575242" y="4948334"/>
              <a:ext cx="394200" cy="131400"/>
            </a:xfrm>
            <a:prstGeom prst="triangle">
              <a:avLst>
                <a:gd name="adj" fmla="val 32425"/>
              </a:avLst>
            </a:prstGeom>
            <a:solidFill>
              <a:srgbClr val="D26F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66" name="Google Shape;166;p10"/>
            <p:cNvGrpSpPr/>
            <p:nvPr/>
          </p:nvGrpSpPr>
          <p:grpSpPr>
            <a:xfrm flipH="1">
              <a:off x="5734850" y="4472723"/>
              <a:ext cx="2040837" cy="670795"/>
              <a:chOff x="1297954" y="330075"/>
              <a:chExt cx="5169293" cy="1699506"/>
            </a:xfrm>
          </p:grpSpPr>
          <p:sp>
            <p:nvSpPr>
              <p:cNvPr id="167" name="Google Shape;167;p10"/>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68" name="Google Shape;168;p10"/>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69" name="Google Shape;169;p10"/>
            <p:cNvGrpSpPr/>
            <p:nvPr/>
          </p:nvGrpSpPr>
          <p:grpSpPr>
            <a:xfrm flipH="1">
              <a:off x="5578209" y="4646738"/>
              <a:ext cx="2199863" cy="304563"/>
              <a:chOff x="-5827153" y="330075"/>
              <a:chExt cx="12276019" cy="1699569"/>
            </a:xfrm>
          </p:grpSpPr>
          <p:sp>
            <p:nvSpPr>
              <p:cNvPr id="170" name="Google Shape;170;p10"/>
              <p:cNvSpPr/>
              <p:nvPr/>
            </p:nvSpPr>
            <p:spPr>
              <a:xfrm>
                <a:off x="-5827153" y="330144"/>
                <a:ext cx="10612200" cy="1699500"/>
              </a:xfrm>
              <a:prstGeom prst="rect">
                <a:avLst/>
              </a:prstGeom>
              <a:solidFill>
                <a:srgbClr val="FF9800"/>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1" name="Google Shape;171;p10"/>
              <p:cNvSpPr/>
              <p:nvPr/>
            </p:nvSpPr>
            <p:spPr>
              <a:xfrm>
                <a:off x="4749366" y="330075"/>
                <a:ext cx="1699500" cy="1699500"/>
              </a:xfrm>
              <a:prstGeom prst="rtTriangle">
                <a:avLst/>
              </a:prstGeom>
              <a:solidFill>
                <a:srgbClr val="FF9800"/>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grpSp>
        <p:nvGrpSpPr>
          <p:cNvPr id="172" name="Google Shape;172;p10"/>
          <p:cNvGrpSpPr/>
          <p:nvPr/>
        </p:nvGrpSpPr>
        <p:grpSpPr>
          <a:xfrm rot="10800000">
            <a:off x="-8" y="-2"/>
            <a:ext cx="2202830" cy="670795"/>
            <a:chOff x="5575242" y="4472723"/>
            <a:chExt cx="2202830" cy="670795"/>
          </a:xfrm>
        </p:grpSpPr>
        <p:sp>
          <p:nvSpPr>
            <p:cNvPr id="173" name="Google Shape;173;p10"/>
            <p:cNvSpPr/>
            <p:nvPr/>
          </p:nvSpPr>
          <p:spPr>
            <a:xfrm rot="10800000">
              <a:off x="5575242" y="4948334"/>
              <a:ext cx="394200" cy="131400"/>
            </a:xfrm>
            <a:prstGeom prst="triangle">
              <a:avLst>
                <a:gd name="adj" fmla="val 32425"/>
              </a:avLst>
            </a:prstGeom>
            <a:solidFill>
              <a:srgbClr val="26324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nvGrpSpPr>
            <p:cNvPr id="174" name="Google Shape;174;p10"/>
            <p:cNvGrpSpPr/>
            <p:nvPr/>
          </p:nvGrpSpPr>
          <p:grpSpPr>
            <a:xfrm flipH="1">
              <a:off x="5734850" y="4472723"/>
              <a:ext cx="2040837" cy="670795"/>
              <a:chOff x="1297954" y="330075"/>
              <a:chExt cx="5169293" cy="1699506"/>
            </a:xfrm>
          </p:grpSpPr>
          <p:sp>
            <p:nvSpPr>
              <p:cNvPr id="175" name="Google Shape;175;p10"/>
              <p:cNvSpPr/>
              <p:nvPr/>
            </p:nvSpPr>
            <p:spPr>
              <a:xfrm>
                <a:off x="1297954" y="330081"/>
                <a:ext cx="3476700" cy="1699500"/>
              </a:xfrm>
              <a:prstGeom prst="rect">
                <a:avLst/>
              </a:prstGeom>
              <a:solidFill>
                <a:srgbClr val="C7D3E6"/>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6" name="Google Shape;176;p10"/>
              <p:cNvSpPr/>
              <p:nvPr/>
            </p:nvSpPr>
            <p:spPr>
              <a:xfrm>
                <a:off x="4767747" y="330075"/>
                <a:ext cx="1699500" cy="1699500"/>
              </a:xfrm>
              <a:prstGeom prst="rtTriangle">
                <a:avLst/>
              </a:prstGeom>
              <a:solidFill>
                <a:srgbClr val="C7D3E6"/>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nvGrpSpPr>
            <p:cNvPr id="177" name="Google Shape;177;p10"/>
            <p:cNvGrpSpPr/>
            <p:nvPr/>
          </p:nvGrpSpPr>
          <p:grpSpPr>
            <a:xfrm flipH="1">
              <a:off x="5578209" y="4646738"/>
              <a:ext cx="2199863" cy="304563"/>
              <a:chOff x="-5827153" y="330075"/>
              <a:chExt cx="12276019" cy="1699569"/>
            </a:xfrm>
          </p:grpSpPr>
          <p:sp>
            <p:nvSpPr>
              <p:cNvPr id="178" name="Google Shape;178;p10"/>
              <p:cNvSpPr/>
              <p:nvPr/>
            </p:nvSpPr>
            <p:spPr>
              <a:xfrm>
                <a:off x="-5827153" y="330144"/>
                <a:ext cx="10612200" cy="1699500"/>
              </a:xfrm>
              <a:prstGeom prst="rect">
                <a:avLst/>
              </a:prstGeom>
              <a:solidFill>
                <a:srgbClr val="3F5378"/>
              </a:solidFill>
              <a:ln>
                <a:noFill/>
              </a:ln>
            </p:spPr>
            <p:txBody>
              <a:bodyPr spcFirstLastPara="1" wrap="square" lIns="91425" tIns="91425" rIns="91425" bIns="91425" anchor="ctr" anchorCtr="0">
                <a:noAutofit/>
              </a:bodyPr>
              <a:lstStyle/>
              <a:p>
                <a:pPr marL="0" lvl="0" indent="0" rtl="0">
                  <a:spcBef>
                    <a:spcPts val="0"/>
                  </a:spcBef>
                  <a:spcAft>
                    <a:spcPts val="0"/>
                  </a:spcAft>
                  <a:buNone/>
                </a:pPr>
                <a:endParaRPr/>
              </a:p>
            </p:txBody>
          </p:sp>
          <p:sp>
            <p:nvSpPr>
              <p:cNvPr id="179" name="Google Shape;179;p10"/>
              <p:cNvSpPr/>
              <p:nvPr/>
            </p:nvSpPr>
            <p:spPr>
              <a:xfrm>
                <a:off x="4749366" y="330075"/>
                <a:ext cx="1699500" cy="1699500"/>
              </a:xfrm>
              <a:prstGeom prst="rtTriangle">
                <a:avLst/>
              </a:prstGeom>
              <a:solidFill>
                <a:srgbClr val="3F5378"/>
              </a:solidFill>
              <a:ln>
                <a:noFill/>
              </a:ln>
            </p:spPr>
            <p:txBody>
              <a:bodyPr spcFirstLastPara="1" wrap="square" lIns="91425" tIns="91425" rIns="91425" bIns="91425" anchor="ctr" anchorCtr="0">
                <a:noAutofit/>
              </a:bodyPr>
              <a:lstStyle/>
              <a:p>
                <a:pPr marL="0" lvl="0" indent="0">
                  <a:spcBef>
                    <a:spcPts val="0"/>
                  </a:spcBef>
                  <a:spcAft>
                    <a:spcPts val="0"/>
                  </a:spcAft>
                  <a:buNone/>
                </a:pPr>
                <a:endParaRPr/>
              </a:p>
            </p:txBody>
          </p:sp>
        </p:grpSp>
      </p:grpSp>
      <p:pic>
        <p:nvPicPr>
          <p:cNvPr id="19" name="Imagen 18"/>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7841847" y="270850"/>
            <a:ext cx="1238277" cy="1009650"/>
          </a:xfrm>
          <a:prstGeom prst="rect">
            <a:avLst/>
          </a:prstGeom>
        </p:spPr>
      </p:pic>
      <p:pic>
        <p:nvPicPr>
          <p:cNvPr id="20" name="Imagen 19"/>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95250" y="4497808"/>
            <a:ext cx="2001976" cy="645708"/>
          </a:xfrm>
          <a:prstGeom prst="rect">
            <a:avLst/>
          </a:prstGeom>
        </p:spPr>
      </p:pic>
    </p:spTree>
    <p:extLst>
      <p:ext uri="{BB962C8B-B14F-4D97-AF65-F5344CB8AC3E}">
        <p14:creationId xmlns:p14="http://schemas.microsoft.com/office/powerpoint/2010/main" val="73645627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814275" y="392575"/>
            <a:ext cx="5258400" cy="766200"/>
          </a:xfrm>
          <a:prstGeom prst="rect">
            <a:avLst/>
          </a:prstGeom>
          <a:noFill/>
          <a:ln>
            <a:noFill/>
          </a:ln>
        </p:spPr>
        <p:txBody>
          <a:bodyPr spcFirstLastPara="1" wrap="square" lIns="91425" tIns="91425" rIns="91425" bIns="91425" anchor="ctr" anchorCtr="0"/>
          <a:lstStyle>
            <a:lvl1pPr lvl="0">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1pPr>
            <a:lvl2pPr lvl="1">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2pPr>
            <a:lvl3pPr lvl="2">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3pPr>
            <a:lvl4pPr lvl="3">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4pPr>
            <a:lvl5pPr lvl="4">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5pPr>
            <a:lvl6pPr lvl="5">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6pPr>
            <a:lvl7pPr lvl="6">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7pPr>
            <a:lvl8pPr lvl="7">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8pPr>
            <a:lvl9pPr lvl="8">
              <a:spcBef>
                <a:spcPts val="0"/>
              </a:spcBef>
              <a:spcAft>
                <a:spcPts val="0"/>
              </a:spcAft>
              <a:buClr>
                <a:srgbClr val="FFFFFF"/>
              </a:buClr>
              <a:buSzPts val="2000"/>
              <a:buFont typeface="Roboto Condensed"/>
              <a:buNone/>
              <a:defRPr sz="2000" b="1">
                <a:solidFill>
                  <a:srgbClr val="FFFFFF"/>
                </a:solidFill>
                <a:latin typeface="Roboto Condensed"/>
                <a:ea typeface="Roboto Condensed"/>
                <a:cs typeface="Roboto Condensed"/>
                <a:sym typeface="Roboto Condensed"/>
              </a:defRPr>
            </a:lvl9pPr>
          </a:lstStyle>
          <a:p>
            <a:endParaRPr/>
          </a:p>
        </p:txBody>
      </p:sp>
      <p:sp>
        <p:nvSpPr>
          <p:cNvPr id="7" name="Google Shape;7;p1"/>
          <p:cNvSpPr txBox="1">
            <a:spLocks noGrp="1"/>
          </p:cNvSpPr>
          <p:nvPr>
            <p:ph type="body" idx="1"/>
          </p:nvPr>
        </p:nvSpPr>
        <p:spPr>
          <a:xfrm>
            <a:off x="814275" y="1327350"/>
            <a:ext cx="6132600" cy="3145500"/>
          </a:xfrm>
          <a:prstGeom prst="rect">
            <a:avLst/>
          </a:prstGeom>
          <a:noFill/>
          <a:ln>
            <a:noFill/>
          </a:ln>
        </p:spPr>
        <p:txBody>
          <a:bodyPr spcFirstLastPara="1" wrap="square" lIns="91425" tIns="91425" rIns="91425" bIns="91425" anchor="ctr" anchorCtr="0"/>
          <a:lstStyle>
            <a:lvl1pPr marL="457200" lvl="0" indent="-381000">
              <a:spcBef>
                <a:spcPts val="6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1pPr>
            <a:lvl2pPr marL="914400" lvl="1"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2pPr>
            <a:lvl3pPr marL="1371600" lvl="2"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3pPr>
            <a:lvl4pPr marL="1828800" lvl="3"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4pPr>
            <a:lvl5pPr marL="2286000" lvl="4"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5pPr>
            <a:lvl6pPr marL="2743200" lvl="5"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6pPr>
            <a:lvl7pPr marL="3200400" lvl="6"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7pPr>
            <a:lvl8pPr marL="3657600" lvl="7" indent="-381000">
              <a:spcBef>
                <a:spcPts val="1000"/>
              </a:spcBef>
              <a:spcAft>
                <a:spcPts val="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8pPr>
            <a:lvl9pPr marL="4114800" lvl="8" indent="-381000">
              <a:spcBef>
                <a:spcPts val="1000"/>
              </a:spcBef>
              <a:spcAft>
                <a:spcPts val="1000"/>
              </a:spcAft>
              <a:buClr>
                <a:srgbClr val="C7D3E6"/>
              </a:buClr>
              <a:buSzPts val="2400"/>
              <a:buFont typeface="Roboto Condensed Light"/>
              <a:buChar char="▻"/>
              <a:defRPr sz="2400">
                <a:solidFill>
                  <a:srgbClr val="263248"/>
                </a:solidFill>
                <a:latin typeface="Roboto Condensed Light"/>
                <a:ea typeface="Roboto Condensed Light"/>
                <a:cs typeface="Roboto Condensed Light"/>
                <a:sym typeface="Roboto Condensed Light"/>
              </a:defRPr>
            </a:lvl9pPr>
          </a:lstStyle>
          <a:p>
            <a:endParaRPr/>
          </a:p>
        </p:txBody>
      </p:sp>
      <p:sp>
        <p:nvSpPr>
          <p:cNvPr id="8" name="Google Shape;8;p1"/>
          <p:cNvSpPr txBox="1">
            <a:spLocks noGrp="1"/>
          </p:cNvSpPr>
          <p:nvPr>
            <p:ph type="sldNum" idx="12"/>
          </p:nvPr>
        </p:nvSpPr>
        <p:spPr>
          <a:xfrm>
            <a:off x="7618000" y="4636500"/>
            <a:ext cx="1487400" cy="315600"/>
          </a:xfrm>
          <a:prstGeom prst="rect">
            <a:avLst/>
          </a:prstGeom>
          <a:noFill/>
          <a:ln>
            <a:noFill/>
          </a:ln>
        </p:spPr>
        <p:txBody>
          <a:bodyPr spcFirstLastPara="1" wrap="square" lIns="91425" tIns="91425" rIns="91425" bIns="91425" anchor="ctr" anchorCtr="0">
            <a:noAutofit/>
          </a:bodyPr>
          <a:lstStyle>
            <a:lvl1pPr lvl="0" algn="r">
              <a:buNone/>
              <a:defRPr sz="1200" b="1">
                <a:solidFill>
                  <a:srgbClr val="FFFFFF"/>
                </a:solidFill>
                <a:latin typeface="Roboto Condensed"/>
                <a:ea typeface="Roboto Condensed"/>
                <a:cs typeface="Roboto Condensed"/>
                <a:sym typeface="Roboto Condensed"/>
              </a:defRPr>
            </a:lvl1pPr>
            <a:lvl2pPr lvl="1" algn="r">
              <a:buNone/>
              <a:defRPr sz="1200" b="1">
                <a:solidFill>
                  <a:srgbClr val="FFFFFF"/>
                </a:solidFill>
                <a:latin typeface="Roboto Condensed"/>
                <a:ea typeface="Roboto Condensed"/>
                <a:cs typeface="Roboto Condensed"/>
                <a:sym typeface="Roboto Condensed"/>
              </a:defRPr>
            </a:lvl2pPr>
            <a:lvl3pPr lvl="2" algn="r">
              <a:buNone/>
              <a:defRPr sz="1200" b="1">
                <a:solidFill>
                  <a:srgbClr val="FFFFFF"/>
                </a:solidFill>
                <a:latin typeface="Roboto Condensed"/>
                <a:ea typeface="Roboto Condensed"/>
                <a:cs typeface="Roboto Condensed"/>
                <a:sym typeface="Roboto Condensed"/>
              </a:defRPr>
            </a:lvl3pPr>
            <a:lvl4pPr lvl="3" algn="r">
              <a:buNone/>
              <a:defRPr sz="1200" b="1">
                <a:solidFill>
                  <a:srgbClr val="FFFFFF"/>
                </a:solidFill>
                <a:latin typeface="Roboto Condensed"/>
                <a:ea typeface="Roboto Condensed"/>
                <a:cs typeface="Roboto Condensed"/>
                <a:sym typeface="Roboto Condensed"/>
              </a:defRPr>
            </a:lvl4pPr>
            <a:lvl5pPr lvl="4" algn="r">
              <a:buNone/>
              <a:defRPr sz="1200" b="1">
                <a:solidFill>
                  <a:srgbClr val="FFFFFF"/>
                </a:solidFill>
                <a:latin typeface="Roboto Condensed"/>
                <a:ea typeface="Roboto Condensed"/>
                <a:cs typeface="Roboto Condensed"/>
                <a:sym typeface="Roboto Condensed"/>
              </a:defRPr>
            </a:lvl5pPr>
            <a:lvl6pPr lvl="5" algn="r">
              <a:buNone/>
              <a:defRPr sz="1200" b="1">
                <a:solidFill>
                  <a:srgbClr val="FFFFFF"/>
                </a:solidFill>
                <a:latin typeface="Roboto Condensed"/>
                <a:ea typeface="Roboto Condensed"/>
                <a:cs typeface="Roboto Condensed"/>
                <a:sym typeface="Roboto Condensed"/>
              </a:defRPr>
            </a:lvl6pPr>
            <a:lvl7pPr lvl="6" algn="r">
              <a:buNone/>
              <a:defRPr sz="1200" b="1">
                <a:solidFill>
                  <a:srgbClr val="FFFFFF"/>
                </a:solidFill>
                <a:latin typeface="Roboto Condensed"/>
                <a:ea typeface="Roboto Condensed"/>
                <a:cs typeface="Roboto Condensed"/>
                <a:sym typeface="Roboto Condensed"/>
              </a:defRPr>
            </a:lvl7pPr>
            <a:lvl8pPr lvl="7" algn="r">
              <a:buNone/>
              <a:defRPr sz="1200" b="1">
                <a:solidFill>
                  <a:srgbClr val="FFFFFF"/>
                </a:solidFill>
                <a:latin typeface="Roboto Condensed"/>
                <a:ea typeface="Roboto Condensed"/>
                <a:cs typeface="Roboto Condensed"/>
                <a:sym typeface="Roboto Condensed"/>
              </a:defRPr>
            </a:lvl8pPr>
            <a:lvl9pPr lvl="8" algn="r">
              <a:buNone/>
              <a:defRPr sz="1200" b="1">
                <a:solidFill>
                  <a:srgbClr val="FFFFFF"/>
                </a:solidFill>
                <a:latin typeface="Roboto Condensed"/>
                <a:ea typeface="Roboto Condensed"/>
                <a:cs typeface="Roboto Condensed"/>
                <a:sym typeface="Roboto Condensed"/>
              </a:defRPr>
            </a:lvl9pPr>
          </a:lstStyle>
          <a:p>
            <a:pPr marL="0" lvl="0" indent="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8" r:id="rId4"/>
    <p:sldLayoutId id="2147483659" r:id="rId5"/>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www.lucidchart.com/" TargetMode="External"/><Relationship Id="rId2" Type="http://schemas.openxmlformats.org/officeDocument/2006/relationships/hyperlink" Target="https://www.edrawsoft.com/linuxdiagram/er-diagram-software-linux.php" TargetMode="Externa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19.jpe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21.jpeg"/><Relationship Id="rId1" Type="http://schemas.openxmlformats.org/officeDocument/2006/relationships/slideLayout" Target="../slideLayouts/slideLayout3.xml"/></Relationships>
</file>

<file path=ppt/slides/_rels/slide3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2" Type="http://schemas.openxmlformats.org/officeDocument/2006/relationships/image" Target="../media/image23.jpeg"/><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image" Target="../media/image27.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7.jpeg"/><Relationship Id="rId1" Type="http://schemas.openxmlformats.org/officeDocument/2006/relationships/slideLayout" Target="../slideLayouts/slideLayout3.xml"/><Relationship Id="rId5" Type="http://schemas.openxmlformats.org/officeDocument/2006/relationships/image" Target="../media/image10.jpeg"/><Relationship Id="rId4" Type="http://schemas.openxmlformats.org/officeDocument/2006/relationships/image" Target="../media/image9.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184" name="Google Shape;184;p11"/>
          <p:cNvSpPr txBox="1">
            <a:spLocks noGrp="1"/>
          </p:cNvSpPr>
          <p:nvPr>
            <p:ph type="ctrTitle"/>
          </p:nvPr>
        </p:nvSpPr>
        <p:spPr>
          <a:xfrm>
            <a:off x="685800" y="1090750"/>
            <a:ext cx="5367900" cy="1878481"/>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r>
              <a:rPr lang="en" dirty="0"/>
              <a:t>Introducción a las Bases de Datos</a:t>
            </a:r>
            <a:endParaRPr dirty="0"/>
          </a:p>
        </p:txBody>
      </p:sp>
      <p:pic>
        <p:nvPicPr>
          <p:cNvPr id="2" name="Imagen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139657"/>
            <a:ext cx="3328827" cy="951093"/>
          </a:xfrm>
          <a:prstGeom prst="rect">
            <a:avLst/>
          </a:prstGeom>
        </p:spPr>
      </p:pic>
      <p:sp>
        <p:nvSpPr>
          <p:cNvPr id="3" name="CuadroTexto 2"/>
          <p:cNvSpPr txBox="1"/>
          <p:nvPr/>
        </p:nvSpPr>
        <p:spPr>
          <a:xfrm>
            <a:off x="873303" y="2969231"/>
            <a:ext cx="3647326" cy="584775"/>
          </a:xfrm>
          <a:prstGeom prst="rect">
            <a:avLst/>
          </a:prstGeom>
          <a:noFill/>
        </p:spPr>
        <p:txBody>
          <a:bodyPr wrap="square" rtlCol="0">
            <a:spAutoFit/>
          </a:bodyPr>
          <a:lstStyle/>
          <a:p>
            <a:r>
              <a:rPr lang="es-MX" sz="1600" b="1" dirty="0">
                <a:solidFill>
                  <a:srgbClr val="FFC000"/>
                </a:solidFill>
              </a:rPr>
              <a:t>Dr. Leon Felipe Palafox Novack</a:t>
            </a:r>
          </a:p>
          <a:p>
            <a:r>
              <a:rPr lang="es-MX" sz="1600" b="1" dirty="0">
                <a:solidFill>
                  <a:srgbClr val="FFC000"/>
                </a:solidFill>
              </a:rPr>
              <a:t>lpalafox@up.edu.mx</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Personal</a:t>
            </a:r>
          </a:p>
        </p:txBody>
      </p:sp>
      <p:sp>
        <p:nvSpPr>
          <p:cNvPr id="3" name="Marcador de texto 2"/>
          <p:cNvSpPr>
            <a:spLocks noGrp="1"/>
          </p:cNvSpPr>
          <p:nvPr>
            <p:ph type="body" idx="1"/>
          </p:nvPr>
        </p:nvSpPr>
        <p:spPr/>
        <p:txBody>
          <a:bodyPr/>
          <a:lstStyle/>
          <a:p>
            <a:r>
              <a:rPr lang="es-MX" dirty="0"/>
              <a:t>Productor</a:t>
            </a:r>
          </a:p>
          <a:p>
            <a:pPr lvl="1"/>
            <a:r>
              <a:rPr lang="es-MX" dirty="0"/>
              <a:t>Director</a:t>
            </a:r>
          </a:p>
          <a:p>
            <a:pPr lvl="2"/>
            <a:r>
              <a:rPr lang="es-MX" dirty="0"/>
              <a:t>Guionista</a:t>
            </a:r>
          </a:p>
          <a:p>
            <a:pPr lvl="2"/>
            <a:r>
              <a:rPr lang="es-MX" dirty="0"/>
              <a:t>Animador</a:t>
            </a:r>
          </a:p>
          <a:p>
            <a:pPr lvl="2"/>
            <a:r>
              <a:rPr lang="es-MX" dirty="0"/>
              <a:t>Músico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10</a:t>
            </a:fld>
            <a:endParaRPr lang="es-MX"/>
          </a:p>
        </p:txBody>
      </p:sp>
    </p:spTree>
    <p:extLst>
      <p:ext uri="{BB962C8B-B14F-4D97-AF65-F5344CB8AC3E}">
        <p14:creationId xmlns:p14="http://schemas.microsoft.com/office/powerpoint/2010/main" val="33724841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Que preguntas podrían resolver?</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11</a:t>
            </a:fld>
            <a:endParaRPr lang="es-MX"/>
          </a:p>
        </p:txBody>
      </p:sp>
    </p:spTree>
    <p:extLst>
      <p:ext uri="{BB962C8B-B14F-4D97-AF65-F5344CB8AC3E}">
        <p14:creationId xmlns:p14="http://schemas.microsoft.com/office/powerpoint/2010/main" val="35890804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	</a:t>
            </a:r>
          </a:p>
        </p:txBody>
      </p:sp>
      <p:sp>
        <p:nvSpPr>
          <p:cNvPr id="3" name="Marcador de texto 2"/>
          <p:cNvSpPr>
            <a:spLocks noGrp="1"/>
          </p:cNvSpPr>
          <p:nvPr>
            <p:ph type="body" idx="1"/>
          </p:nvPr>
        </p:nvSpPr>
        <p:spPr/>
        <p:txBody>
          <a:bodyPr/>
          <a:lstStyle/>
          <a:p>
            <a:r>
              <a:rPr lang="es-MX" dirty="0"/>
              <a:t>Que tanto impacta el lugar de procedencia:</a:t>
            </a:r>
          </a:p>
          <a:p>
            <a:pPr lvl="1"/>
            <a:r>
              <a:rPr lang="es-MX" dirty="0"/>
              <a:t>Habilidad</a:t>
            </a:r>
          </a:p>
          <a:p>
            <a:pPr lvl="1"/>
            <a:r>
              <a:rPr lang="es-MX" dirty="0"/>
              <a:t>Tiempo en Pixar</a:t>
            </a:r>
          </a:p>
          <a:p>
            <a:pPr lvl="1"/>
            <a:r>
              <a:rPr lang="es-MX" dirty="0"/>
              <a:t>Número de Películas </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12</a:t>
            </a:fld>
            <a:endParaRPr lang="es-MX"/>
          </a:p>
        </p:txBody>
      </p:sp>
      <p:pic>
        <p:nvPicPr>
          <p:cNvPr id="4098" name="Picture 2" descr="Steve Jobs Headshot 2010-CROP.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6875" y="2181832"/>
            <a:ext cx="1882800" cy="18485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9169322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Que tanto impacta el rating:</a:t>
            </a:r>
          </a:p>
          <a:p>
            <a:pPr lvl="1"/>
            <a:r>
              <a:rPr lang="es-MX" dirty="0"/>
              <a:t>Número de personas</a:t>
            </a:r>
          </a:p>
          <a:p>
            <a:pPr lvl="1"/>
            <a:r>
              <a:rPr lang="es-MX" dirty="0"/>
              <a:t>Lugar de procedencia</a:t>
            </a:r>
          </a:p>
          <a:p>
            <a:pPr lvl="1"/>
            <a:r>
              <a:rPr lang="es-MX" dirty="0"/>
              <a:t>Tiempo en la empresa promedio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13</a:t>
            </a:fld>
            <a:endParaRPr lang="es-MX"/>
          </a:p>
        </p:txBody>
      </p:sp>
      <p:pic>
        <p:nvPicPr>
          <p:cNvPr id="5122" name="Picture 2" descr="Theatrical release poster depicting the characters Coco, Dante the dog, Miguel, HÃ©ctor, Ernesto, and Imelda when viewing clockwise from the bottom left around Ernesto's white, Day of the Dead-styled guitar. The guitar has a calavera-styled headstock with a small black silhouette of Miguel, who is carrying a guitar, and Dante at the bottom. The neck of the guitar splits the background with their village during the day on the left and at night with fireworks on the right. The film's logo is visible below the poster with the &quot;Thanksgiving&quot; release dat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946875" y="1830125"/>
            <a:ext cx="1444138" cy="2139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097497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Relaciones</a:t>
            </a:r>
          </a:p>
        </p:txBody>
      </p:sp>
      <p:sp>
        <p:nvSpPr>
          <p:cNvPr id="3" name="Marcador de texto 2"/>
          <p:cNvSpPr>
            <a:spLocks noGrp="1"/>
          </p:cNvSpPr>
          <p:nvPr>
            <p:ph type="body" idx="1"/>
          </p:nvPr>
        </p:nvSpPr>
        <p:spPr/>
        <p:txBody>
          <a:bodyPr/>
          <a:lstStyle/>
          <a:p>
            <a:r>
              <a:rPr lang="es-MX" dirty="0"/>
              <a:t>Que relaciones encontramos en los datos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14</a:t>
            </a:fld>
            <a:endParaRPr lang="es-MX"/>
          </a:p>
        </p:txBody>
      </p:sp>
    </p:spTree>
    <p:extLst>
      <p:ext uri="{BB962C8B-B14F-4D97-AF65-F5344CB8AC3E}">
        <p14:creationId xmlns:p14="http://schemas.microsoft.com/office/powerpoint/2010/main" val="34104006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Relaciones</a:t>
            </a:r>
          </a:p>
        </p:txBody>
      </p:sp>
      <p:sp>
        <p:nvSpPr>
          <p:cNvPr id="3" name="Marcador de texto 2"/>
          <p:cNvSpPr>
            <a:spLocks noGrp="1"/>
          </p:cNvSpPr>
          <p:nvPr>
            <p:ph type="body" idx="1"/>
          </p:nvPr>
        </p:nvSpPr>
        <p:spPr/>
        <p:txBody>
          <a:bodyPr/>
          <a:lstStyle/>
          <a:p>
            <a:r>
              <a:rPr lang="es-MX" dirty="0"/>
              <a:t>Una película debe tener 1 o más personas y una persona puede estar en 0 o más películas.</a:t>
            </a:r>
          </a:p>
          <a:p>
            <a:r>
              <a:rPr lang="es-MX" dirty="0"/>
              <a:t>Una persona puede venir de 1 lugar de contratación, pero puede haber N personas que vienen del mismo lugar</a:t>
            </a:r>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15</a:t>
            </a:fld>
            <a:endParaRPr lang="es-MX"/>
          </a:p>
        </p:txBody>
      </p:sp>
    </p:spTree>
    <p:extLst>
      <p:ext uri="{BB962C8B-B14F-4D97-AF65-F5344CB8AC3E}">
        <p14:creationId xmlns:p14="http://schemas.microsoft.com/office/powerpoint/2010/main" val="239987665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Diagramas E-R</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endParaRPr lang="es-MX" dirty="0"/>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16</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2</a:t>
            </a: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308464934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Software</a:t>
            </a:r>
          </a:p>
        </p:txBody>
      </p:sp>
      <p:sp>
        <p:nvSpPr>
          <p:cNvPr id="3" name="Marcador de texto 2"/>
          <p:cNvSpPr>
            <a:spLocks noGrp="1"/>
          </p:cNvSpPr>
          <p:nvPr>
            <p:ph type="body" idx="1"/>
          </p:nvPr>
        </p:nvSpPr>
        <p:spPr/>
        <p:txBody>
          <a:bodyPr/>
          <a:lstStyle/>
          <a:p>
            <a:r>
              <a:rPr lang="es-MX" sz="2000" dirty="0"/>
              <a:t>Vamos a utilizar un software de diagramación:</a:t>
            </a:r>
          </a:p>
          <a:p>
            <a:pPr lvl="1"/>
            <a:r>
              <a:rPr lang="es-MX" sz="2000" dirty="0"/>
              <a:t>Visio (MS)</a:t>
            </a:r>
          </a:p>
          <a:p>
            <a:pPr lvl="1"/>
            <a:r>
              <a:rPr lang="es-MX" sz="2000" dirty="0" err="1"/>
              <a:t>Edraw</a:t>
            </a:r>
            <a:r>
              <a:rPr lang="es-MX" sz="2000" dirty="0"/>
              <a:t> (</a:t>
            </a:r>
            <a:r>
              <a:rPr lang="es-MX" sz="2000" dirty="0">
                <a:hlinkClick r:id="rId2"/>
              </a:rPr>
              <a:t>https://www.edrawsoft.com/linuxdiagram/er-diagram-software-linux.php</a:t>
            </a:r>
            <a:r>
              <a:rPr lang="es-MX" sz="2000" dirty="0"/>
              <a:t>)</a:t>
            </a:r>
          </a:p>
          <a:p>
            <a:pPr lvl="1"/>
            <a:r>
              <a:rPr lang="es-MX" sz="2000" b="1" dirty="0" err="1"/>
              <a:t>Lucidchart</a:t>
            </a:r>
            <a:r>
              <a:rPr lang="es-MX" sz="2000" dirty="0"/>
              <a:t> (</a:t>
            </a:r>
            <a:r>
              <a:rPr lang="es-MX" sz="2000" dirty="0">
                <a:hlinkClick r:id="rId3"/>
              </a:rPr>
              <a:t>https://www.lucidchart.com/</a:t>
            </a:r>
            <a:r>
              <a:rPr lang="es-MX" sz="2000" dirty="0"/>
              <a:t>)</a:t>
            </a:r>
          </a:p>
          <a:p>
            <a:pPr lvl="1"/>
            <a:endParaRPr lang="es-MX" sz="2000"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17</a:t>
            </a:fld>
            <a:endParaRPr lang="es-MX"/>
          </a:p>
        </p:txBody>
      </p:sp>
    </p:spTree>
    <p:extLst>
      <p:ext uri="{BB962C8B-B14F-4D97-AF65-F5344CB8AC3E}">
        <p14:creationId xmlns:p14="http://schemas.microsoft.com/office/powerpoint/2010/main" val="26001318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 Pixar</a:t>
            </a:r>
          </a:p>
        </p:txBody>
      </p:sp>
      <p:sp>
        <p:nvSpPr>
          <p:cNvPr id="3" name="Marcador de texto 2"/>
          <p:cNvSpPr>
            <a:spLocks noGrp="1"/>
          </p:cNvSpPr>
          <p:nvPr>
            <p:ph type="body" idx="1"/>
          </p:nvPr>
        </p:nvSpPr>
        <p:spPr/>
        <p:txBody>
          <a:bodyPr/>
          <a:lstStyle/>
          <a:p>
            <a:r>
              <a:rPr lang="es-MX" dirty="0"/>
              <a:t>Paso 1:</a:t>
            </a:r>
          </a:p>
          <a:p>
            <a:pPr lvl="1"/>
            <a:r>
              <a:rPr lang="es-MX" dirty="0"/>
              <a:t>Definir Tablas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18</a:t>
            </a:fld>
            <a:endParaRPr lang="es-MX"/>
          </a:p>
        </p:txBody>
      </p:sp>
      <p:pic>
        <p:nvPicPr>
          <p:cNvPr id="1026" name="Picture 2" descr="https://documents.lucidchart.com/documents/4cfab6c2-e76f-48e4-a821-c5d66706f6b1/pages/0_0?a=357&amp;x=68&amp;y=51&amp;w=264&amp;h=194&amp;store=1&amp;accept=image%2F*&amp;auth=LCA%20fc4a5ded7665733158197e0d699476e27c38605f-ts%3D153537930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060925" y="2209537"/>
            <a:ext cx="1885950" cy="138112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658603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 Pixar</a:t>
            </a:r>
          </a:p>
        </p:txBody>
      </p:sp>
      <p:sp>
        <p:nvSpPr>
          <p:cNvPr id="3" name="Marcador de texto 2"/>
          <p:cNvSpPr>
            <a:spLocks noGrp="1"/>
          </p:cNvSpPr>
          <p:nvPr>
            <p:ph type="body" idx="1"/>
          </p:nvPr>
        </p:nvSpPr>
        <p:spPr/>
        <p:txBody>
          <a:bodyPr/>
          <a:lstStyle/>
          <a:p>
            <a:r>
              <a:rPr lang="es-MX" dirty="0"/>
              <a:t>Paso 2:</a:t>
            </a:r>
          </a:p>
          <a:p>
            <a:pPr lvl="1"/>
            <a:r>
              <a:rPr lang="es-MX" dirty="0"/>
              <a:t>Definir Conexiones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19</a:t>
            </a:fld>
            <a:endParaRPr lang="es-MX"/>
          </a:p>
        </p:txBody>
      </p:sp>
      <p:sp>
        <p:nvSpPr>
          <p:cNvPr id="5" name="Decisión 4"/>
          <p:cNvSpPr/>
          <p:nvPr/>
        </p:nvSpPr>
        <p:spPr>
          <a:xfrm>
            <a:off x="5619964" y="2191183"/>
            <a:ext cx="1998036" cy="1928754"/>
          </a:xfrm>
          <a:prstGeom prst="flowChartDecision">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Trabajó en:</a:t>
            </a:r>
          </a:p>
        </p:txBody>
      </p:sp>
    </p:spTree>
    <p:extLst>
      <p:ext uri="{BB962C8B-B14F-4D97-AF65-F5344CB8AC3E}">
        <p14:creationId xmlns:p14="http://schemas.microsoft.com/office/powerpoint/2010/main" val="1009401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Que se vio la clase pasada</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r>
              <a:rPr lang="es-MX" dirty="0"/>
              <a:t>Recordar es vivir!</a:t>
            </a:r>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2</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0</a:t>
            </a: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184905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a:t>
            </a:r>
          </a:p>
        </p:txBody>
      </p:sp>
      <p:sp>
        <p:nvSpPr>
          <p:cNvPr id="3" name="Marcador de texto 2"/>
          <p:cNvSpPr>
            <a:spLocks noGrp="1"/>
          </p:cNvSpPr>
          <p:nvPr>
            <p:ph type="body" idx="1"/>
          </p:nvPr>
        </p:nvSpPr>
        <p:spPr/>
        <p:txBody>
          <a:bodyPr/>
          <a:lstStyle/>
          <a:p>
            <a:r>
              <a:rPr lang="es-MX" dirty="0"/>
              <a:t>Las conexiones se pueden definir como otra tabla:</a:t>
            </a:r>
          </a:p>
          <a:p>
            <a:endParaRPr lang="es-MX" dirty="0"/>
          </a:p>
          <a:p>
            <a:pPr lvl="1"/>
            <a:r>
              <a:rPr lang="es-MX" dirty="0"/>
              <a:t>Empleado ID – Película ID</a:t>
            </a:r>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20</a:t>
            </a:fld>
            <a:endParaRPr lang="es-MX"/>
          </a:p>
        </p:txBody>
      </p:sp>
    </p:spTree>
    <p:extLst>
      <p:ext uri="{BB962C8B-B14F-4D97-AF65-F5344CB8AC3E}">
        <p14:creationId xmlns:p14="http://schemas.microsoft.com/office/powerpoint/2010/main" val="3208750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Diagrama E-R Pixar</a:t>
            </a:r>
          </a:p>
        </p:txBody>
      </p:sp>
      <p:sp>
        <p:nvSpPr>
          <p:cNvPr id="3" name="Marcador de texto 2"/>
          <p:cNvSpPr>
            <a:spLocks noGrp="1"/>
          </p:cNvSpPr>
          <p:nvPr>
            <p:ph type="body" idx="1"/>
          </p:nvPr>
        </p:nvSpPr>
        <p:spPr/>
        <p:txBody>
          <a:bodyPr/>
          <a:lstStyle/>
          <a:p>
            <a:r>
              <a:rPr lang="es-MX" dirty="0"/>
              <a:t>Definir la </a:t>
            </a:r>
            <a:r>
              <a:rPr lang="es-MX" dirty="0" err="1"/>
              <a:t>cardinalidad</a:t>
            </a:r>
            <a:r>
              <a:rPr lang="es-MX" dirty="0"/>
              <a:t>:</a:t>
            </a:r>
          </a:p>
          <a:p>
            <a:pPr lvl="1"/>
            <a:r>
              <a:rPr lang="es-MX" dirty="0"/>
              <a:t>De cuantos a cuantos?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21</a:t>
            </a:fld>
            <a:endParaRPr lang="es-MX"/>
          </a:p>
        </p:txBody>
      </p:sp>
    </p:spTree>
    <p:extLst>
      <p:ext uri="{BB962C8B-B14F-4D97-AF65-F5344CB8AC3E}">
        <p14:creationId xmlns:p14="http://schemas.microsoft.com/office/powerpoint/2010/main" val="95333155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Otro Ejemplo</a:t>
            </a:r>
          </a:p>
        </p:txBody>
      </p:sp>
      <p:sp>
        <p:nvSpPr>
          <p:cNvPr id="3" name="Marcador de texto 2"/>
          <p:cNvSpPr>
            <a:spLocks noGrp="1"/>
          </p:cNvSpPr>
          <p:nvPr>
            <p:ph type="body" idx="1"/>
          </p:nvPr>
        </p:nvSpPr>
        <p:spPr/>
        <p:txBody>
          <a:bodyPr/>
          <a:lstStyle/>
          <a:p>
            <a:r>
              <a:rPr lang="es-MX" dirty="0"/>
              <a:t>Hicieron tan buen trabajo en Pixar, que ahora Nintendo los quiere contratar para contestar las siguientes preguntas: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22</a:t>
            </a:fld>
            <a:endParaRPr lang="es-MX"/>
          </a:p>
        </p:txBody>
      </p:sp>
      <p:pic>
        <p:nvPicPr>
          <p:cNvPr id="2050" name="Picture 2" descr="Image result for nintendo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16589" y="3308550"/>
            <a:ext cx="2923328" cy="9749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911546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sz="1800" dirty="0"/>
              <a:t>¿Cuántos videojuegos han sido desarrollados por </a:t>
            </a:r>
            <a:r>
              <a:rPr lang="es-MX" sz="1800" dirty="0" err="1"/>
              <a:t>Shigeru</a:t>
            </a:r>
            <a:r>
              <a:rPr lang="es-MX" sz="1800" dirty="0"/>
              <a:t> </a:t>
            </a:r>
            <a:r>
              <a:rPr lang="es-MX" sz="1800" dirty="0" err="1"/>
              <a:t>Miyamoto</a:t>
            </a:r>
            <a:r>
              <a:rPr lang="es-MX" sz="1800" dirty="0"/>
              <a:t>?</a:t>
            </a:r>
          </a:p>
          <a:p>
            <a:r>
              <a:rPr lang="es-MX" sz="1800" dirty="0"/>
              <a:t>¿En cuántos videojuegos aparece Mario?</a:t>
            </a:r>
          </a:p>
          <a:p>
            <a:r>
              <a:rPr lang="es-MX" sz="1800" dirty="0"/>
              <a:t>¿En cuántas consolas hay un juego de </a:t>
            </a:r>
            <a:r>
              <a:rPr lang="es-MX" sz="1800" dirty="0" err="1"/>
              <a:t>Zelda</a:t>
            </a:r>
            <a:r>
              <a:rPr lang="es-MX" sz="1800" dirty="0"/>
              <a:t>?</a:t>
            </a:r>
          </a:p>
          <a:p>
            <a:r>
              <a:rPr lang="es-MX" sz="1800" dirty="0"/>
              <a:t>¿Cuántos juegos fueron desarrollados por </a:t>
            </a:r>
            <a:r>
              <a:rPr lang="es-MX" sz="1800" dirty="0" err="1"/>
              <a:t>Gunpei</a:t>
            </a:r>
            <a:r>
              <a:rPr lang="es-MX" sz="1800" dirty="0"/>
              <a:t> </a:t>
            </a:r>
            <a:r>
              <a:rPr lang="es-MX" sz="1800" dirty="0" err="1"/>
              <a:t>Yokoi</a:t>
            </a:r>
            <a:r>
              <a:rPr lang="es-MX" sz="1800" dirty="0"/>
              <a:t>?</a:t>
            </a:r>
          </a:p>
          <a:p>
            <a:r>
              <a:rPr lang="es-MX" sz="1800" dirty="0"/>
              <a:t>¿En qué proyectos participó </a:t>
            </a:r>
            <a:r>
              <a:rPr lang="es-MX" sz="1800" dirty="0" err="1"/>
              <a:t>Satoru</a:t>
            </a:r>
            <a:r>
              <a:rPr lang="es-MX" sz="1800" dirty="0"/>
              <a:t> </a:t>
            </a:r>
            <a:r>
              <a:rPr lang="es-MX" sz="1800" dirty="0" err="1"/>
              <a:t>Iwata</a:t>
            </a:r>
            <a:r>
              <a:rPr lang="es-MX" sz="1800" dirty="0"/>
              <a:t>?</a:t>
            </a:r>
          </a:p>
          <a:p>
            <a:r>
              <a:rPr lang="es-MX" sz="1800" dirty="0"/>
              <a:t>¿De qué Universidad son la mayoría de los empleados que trabajaron en </a:t>
            </a:r>
            <a:r>
              <a:rPr lang="es-MX" sz="1800" dirty="0" err="1"/>
              <a:t>Metroid</a:t>
            </a:r>
            <a:r>
              <a:rPr lang="es-MX" sz="1800" dirty="0"/>
              <a:t>?</a:t>
            </a:r>
          </a:p>
          <a:p>
            <a:endParaRPr lang="es-MX" sz="1800"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23</a:t>
            </a:fld>
            <a:endParaRPr lang="es-MX"/>
          </a:p>
        </p:txBody>
      </p:sp>
    </p:spTree>
    <p:extLst>
      <p:ext uri="{BB962C8B-B14F-4D97-AF65-F5344CB8AC3E}">
        <p14:creationId xmlns:p14="http://schemas.microsoft.com/office/powerpoint/2010/main" val="323819495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¿Cuántos videojuegos han sido desarrollados por </a:t>
            </a:r>
            <a:r>
              <a:rPr lang="es-MX" dirty="0" err="1"/>
              <a:t>Shigeru</a:t>
            </a:r>
            <a:r>
              <a:rPr lang="es-MX" dirty="0"/>
              <a:t> </a:t>
            </a:r>
            <a:r>
              <a:rPr lang="es-MX" dirty="0" err="1"/>
              <a:t>Miyamoto</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24</a:t>
            </a:fld>
            <a:endParaRPr lang="es-MX"/>
          </a:p>
        </p:txBody>
      </p:sp>
      <p:pic>
        <p:nvPicPr>
          <p:cNvPr id="5" name="Picture 2" descr="Image result for Shigeru Miyamo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8971" y="1893113"/>
            <a:ext cx="1445715" cy="2168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3390058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¿Cuántos videojuegos han sido desarrollados por </a:t>
            </a:r>
            <a:r>
              <a:rPr lang="es-MX" dirty="0" err="1"/>
              <a:t>Shigeru</a:t>
            </a:r>
            <a:r>
              <a:rPr lang="es-MX" dirty="0"/>
              <a:t> </a:t>
            </a:r>
            <a:r>
              <a:rPr lang="es-MX" dirty="0" err="1"/>
              <a:t>Miyamoto</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25</a:t>
            </a:fld>
            <a:endParaRPr lang="es-MX"/>
          </a:p>
        </p:txBody>
      </p:sp>
      <p:sp>
        <p:nvSpPr>
          <p:cNvPr id="5" name="Rectángulo 4"/>
          <p:cNvSpPr/>
          <p:nvPr/>
        </p:nvSpPr>
        <p:spPr>
          <a:xfrm>
            <a:off x="12827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6" name="Rectángulo 5"/>
          <p:cNvSpPr/>
          <p:nvPr/>
        </p:nvSpPr>
        <p:spPr>
          <a:xfrm>
            <a:off x="46609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pic>
        <p:nvPicPr>
          <p:cNvPr id="5122" name="Picture 2" descr="Image result for Shigeru Miyamot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78971" y="1893113"/>
            <a:ext cx="1445715" cy="216857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4424462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cuántos videojuegos aparece Mario?</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26</a:t>
            </a:fld>
            <a:endParaRPr lang="es-MX"/>
          </a:p>
        </p:txBody>
      </p:sp>
      <p:pic>
        <p:nvPicPr>
          <p:cNvPr id="4098" name="Picture 2" descr="Image result for mar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5334" y="1710268"/>
            <a:ext cx="1535266" cy="23796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0935527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cuántos videojuegos aparece Mario?</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27</a:t>
            </a:fld>
            <a:endParaRPr lang="es-MX"/>
          </a:p>
        </p:txBody>
      </p:sp>
      <p:pic>
        <p:nvPicPr>
          <p:cNvPr id="4098" name="Picture 2" descr="Image result for mar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075334" y="1710268"/>
            <a:ext cx="1535266" cy="2379663"/>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814275"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3892580" y="2679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Personajes</a:t>
            </a:r>
          </a:p>
        </p:txBody>
      </p:sp>
    </p:spTree>
    <p:extLst>
      <p:ext uri="{BB962C8B-B14F-4D97-AF65-F5344CB8AC3E}">
        <p14:creationId xmlns:p14="http://schemas.microsoft.com/office/powerpoint/2010/main" val="807059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cuántas consolas hay un juego de </a:t>
            </a:r>
            <a:r>
              <a:rPr lang="es-MX" dirty="0" err="1"/>
              <a:t>Zelda</a:t>
            </a:r>
            <a:r>
              <a:rPr lang="es-MX" dirty="0"/>
              <a:t>?</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28</a:t>
            </a:fld>
            <a:endParaRPr lang="es-MX"/>
          </a:p>
        </p:txBody>
      </p:sp>
      <p:pic>
        <p:nvPicPr>
          <p:cNvPr id="6146" name="Picture 2" descr="Image result for my name is not zel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688" y="1698172"/>
            <a:ext cx="1776798" cy="24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4370972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cuántas consolas hay un juego de </a:t>
            </a:r>
            <a:r>
              <a:rPr lang="es-MX" dirty="0" err="1"/>
              <a:t>Zelda</a:t>
            </a:r>
            <a:r>
              <a:rPr lang="es-MX" dirty="0"/>
              <a:t>?</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29</a:t>
            </a:fld>
            <a:endParaRPr lang="es-MX"/>
          </a:p>
        </p:txBody>
      </p:sp>
      <p:sp>
        <p:nvSpPr>
          <p:cNvPr id="5" name="Rectángulo 4"/>
          <p:cNvSpPr/>
          <p:nvPr/>
        </p:nvSpPr>
        <p:spPr>
          <a:xfrm>
            <a:off x="814275"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6" name="Rectángulo 5"/>
          <p:cNvSpPr/>
          <p:nvPr/>
        </p:nvSpPr>
        <p:spPr>
          <a:xfrm>
            <a:off x="3013188"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Consolas</a:t>
            </a:r>
          </a:p>
        </p:txBody>
      </p:sp>
      <p:sp>
        <p:nvSpPr>
          <p:cNvPr id="7" name="Rectángulo 6"/>
          <p:cNvSpPr/>
          <p:nvPr/>
        </p:nvSpPr>
        <p:spPr>
          <a:xfrm>
            <a:off x="5212101" y="2672443"/>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Franquicias</a:t>
            </a:r>
          </a:p>
        </p:txBody>
      </p:sp>
      <p:pic>
        <p:nvPicPr>
          <p:cNvPr id="6146" name="Picture 2" descr="Image result for my name is not zel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02688" y="1698172"/>
            <a:ext cx="1776798" cy="24519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12189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a:t>
            </a:fld>
            <a:endParaRPr lang="es-MX"/>
          </a:p>
        </p:txBody>
      </p:sp>
      <p:pic>
        <p:nvPicPr>
          <p:cNvPr id="10242" name="Picture 2" descr="Image result for bad design quot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357609" y="563637"/>
            <a:ext cx="4072863" cy="407286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00743"/>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¿Cuántos juegos fueron desarrollados por </a:t>
            </a:r>
            <a:r>
              <a:rPr lang="es-MX" dirty="0" err="1"/>
              <a:t>Gunpei</a:t>
            </a:r>
            <a:r>
              <a:rPr lang="es-MX" dirty="0"/>
              <a:t> </a:t>
            </a:r>
            <a:r>
              <a:rPr lang="es-MX" dirty="0" err="1"/>
              <a:t>Yokoi</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30</a:t>
            </a:fld>
            <a:endParaRPr lang="es-MX"/>
          </a:p>
        </p:txBody>
      </p:sp>
      <p:pic>
        <p:nvPicPr>
          <p:cNvPr id="10244" name="Picture 4" descr="Image result for gunpei yoko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5722" y="1901372"/>
            <a:ext cx="1347350" cy="226354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50493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¿Cuántos juegos fueron desarrollados por </a:t>
            </a:r>
            <a:r>
              <a:rPr lang="es-MX" dirty="0" err="1"/>
              <a:t>Gunpei</a:t>
            </a:r>
            <a:r>
              <a:rPr lang="es-MX" dirty="0"/>
              <a:t> </a:t>
            </a:r>
            <a:r>
              <a:rPr lang="es-MX" dirty="0" err="1"/>
              <a:t>Yokoi</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31</a:t>
            </a:fld>
            <a:endParaRPr lang="es-MX"/>
          </a:p>
        </p:txBody>
      </p:sp>
      <p:pic>
        <p:nvPicPr>
          <p:cNvPr id="10244" name="Picture 4" descr="Image result for gunpei yokoi"/>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95722" y="1901372"/>
            <a:ext cx="1347350" cy="2263549"/>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12827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4660900" y="2933700"/>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Tree>
    <p:extLst>
      <p:ext uri="{BB962C8B-B14F-4D97-AF65-F5344CB8AC3E}">
        <p14:creationId xmlns:p14="http://schemas.microsoft.com/office/powerpoint/2010/main" val="36743213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¿En qué proyectos participó </a:t>
            </a:r>
            <a:r>
              <a:rPr lang="es-MX" dirty="0" err="1"/>
              <a:t>Satoru</a:t>
            </a:r>
            <a:r>
              <a:rPr lang="es-MX" dirty="0"/>
              <a:t> </a:t>
            </a:r>
            <a:r>
              <a:rPr lang="es-MX" dirty="0" err="1"/>
              <a:t>Iwata</a:t>
            </a:r>
            <a:r>
              <a:rPr lang="es-MX" dirty="0"/>
              <a:t>?</a:t>
            </a:r>
          </a:p>
          <a:p>
            <a:endParaRPr lang="es-MX" dirty="0"/>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32</a:t>
            </a:fld>
            <a:endParaRPr lang="es-MX"/>
          </a:p>
        </p:txBody>
      </p:sp>
      <p:pic>
        <p:nvPicPr>
          <p:cNvPr id="12290" name="Picture 2" descr="Satoru Iwata presenting at the Game Developers Conference in 2011"/>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34681" y="1806765"/>
            <a:ext cx="1457779" cy="2186669"/>
          </a:xfrm>
          <a:prstGeom prst="rect">
            <a:avLst/>
          </a:prstGeom>
          <a:noFill/>
          <a:extLst>
            <a:ext uri="{909E8E84-426E-40DD-AFC4-6F175D3DCCD1}">
              <a14:hiddenFill xmlns:a14="http://schemas.microsoft.com/office/drawing/2010/main">
                <a:solidFill>
                  <a:srgbClr val="FFFFFF"/>
                </a:solidFill>
              </a14:hiddenFill>
            </a:ext>
          </a:extLst>
        </p:spPr>
      </p:pic>
      <p:sp>
        <p:nvSpPr>
          <p:cNvPr id="6" name="Rectángulo 5"/>
          <p:cNvSpPr/>
          <p:nvPr/>
        </p:nvSpPr>
        <p:spPr>
          <a:xfrm>
            <a:off x="2804862" y="2411186"/>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5003775" y="2411186"/>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Consolas</a:t>
            </a:r>
          </a:p>
        </p:txBody>
      </p:sp>
      <p:sp>
        <p:nvSpPr>
          <p:cNvPr id="9" name="Rectángulo 8"/>
          <p:cNvSpPr/>
          <p:nvPr/>
        </p:nvSpPr>
        <p:spPr>
          <a:xfrm>
            <a:off x="526469" y="2411186"/>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Tree>
    <p:extLst>
      <p:ext uri="{BB962C8B-B14F-4D97-AF65-F5344CB8AC3E}">
        <p14:creationId xmlns:p14="http://schemas.microsoft.com/office/powerpoint/2010/main" val="79021832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¿De qué Universidad son la mayoría de los empleados que trabajaron en la franquicia </a:t>
            </a:r>
            <a:r>
              <a:rPr lang="es-MX" dirty="0" err="1"/>
              <a:t>Metroid</a:t>
            </a:r>
            <a:r>
              <a:rPr lang="es-MX" dirty="0"/>
              <a:t>?</a:t>
            </a:r>
          </a:p>
          <a:p>
            <a:endParaRPr lang="es-MX" dirty="0"/>
          </a:p>
          <a:p>
            <a:endParaRPr lang="es-MX" dirty="0"/>
          </a:p>
          <a:p>
            <a:endParaRPr lang="es-MX" dirty="0"/>
          </a:p>
          <a:p>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33</a:t>
            </a:fld>
            <a:endParaRPr lang="es-MX"/>
          </a:p>
        </p:txBody>
      </p:sp>
      <p:sp>
        <p:nvSpPr>
          <p:cNvPr id="5" name="Rectángulo 4"/>
          <p:cNvSpPr/>
          <p:nvPr/>
        </p:nvSpPr>
        <p:spPr>
          <a:xfrm>
            <a:off x="409349" y="3064329"/>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
        <p:nvSpPr>
          <p:cNvPr id="6" name="Rectángulo 5"/>
          <p:cNvSpPr/>
          <p:nvPr/>
        </p:nvSpPr>
        <p:spPr>
          <a:xfrm>
            <a:off x="2757375" y="3064329"/>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Franquicias</a:t>
            </a:r>
          </a:p>
        </p:txBody>
      </p:sp>
      <p:sp>
        <p:nvSpPr>
          <p:cNvPr id="7" name="Rectángulo 6"/>
          <p:cNvSpPr/>
          <p:nvPr/>
        </p:nvSpPr>
        <p:spPr>
          <a:xfrm>
            <a:off x="5105401" y="3064329"/>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Universidades</a:t>
            </a:r>
          </a:p>
        </p:txBody>
      </p:sp>
      <p:pic>
        <p:nvPicPr>
          <p:cNvPr id="14338" name="Picture 2" descr="Image result for samus aran"/>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53427" y="1505404"/>
            <a:ext cx="1091300" cy="20288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9199494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34</a:t>
            </a:fld>
            <a:endParaRPr lang="es-MX"/>
          </a:p>
        </p:txBody>
      </p:sp>
      <p:sp>
        <p:nvSpPr>
          <p:cNvPr id="5" name="Rectángulo 4"/>
          <p:cNvSpPr/>
          <p:nvPr/>
        </p:nvSpPr>
        <p:spPr>
          <a:xfrm>
            <a:off x="728664" y="20918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Empleados</a:t>
            </a:r>
          </a:p>
        </p:txBody>
      </p:sp>
      <p:sp>
        <p:nvSpPr>
          <p:cNvPr id="6" name="Rectángulo 5"/>
          <p:cNvSpPr/>
          <p:nvPr/>
        </p:nvSpPr>
        <p:spPr>
          <a:xfrm>
            <a:off x="3298348" y="20918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Videojuegos</a:t>
            </a:r>
          </a:p>
        </p:txBody>
      </p:sp>
      <p:sp>
        <p:nvSpPr>
          <p:cNvPr id="7" name="Rectángulo 6"/>
          <p:cNvSpPr/>
          <p:nvPr/>
        </p:nvSpPr>
        <p:spPr>
          <a:xfrm>
            <a:off x="5674900" y="20918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Consolas</a:t>
            </a:r>
          </a:p>
        </p:txBody>
      </p:sp>
      <p:sp>
        <p:nvSpPr>
          <p:cNvPr id="8" name="Rectángulo 7"/>
          <p:cNvSpPr/>
          <p:nvPr/>
        </p:nvSpPr>
        <p:spPr>
          <a:xfrm>
            <a:off x="728664" y="33110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Universidades</a:t>
            </a:r>
          </a:p>
        </p:txBody>
      </p:sp>
      <p:sp>
        <p:nvSpPr>
          <p:cNvPr id="9" name="Rectángulo 8"/>
          <p:cNvSpPr/>
          <p:nvPr/>
        </p:nvSpPr>
        <p:spPr>
          <a:xfrm>
            <a:off x="3298348" y="33110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Franquicias</a:t>
            </a:r>
          </a:p>
        </p:txBody>
      </p:sp>
      <p:sp>
        <p:nvSpPr>
          <p:cNvPr id="10" name="Rectángulo 9"/>
          <p:cNvSpPr/>
          <p:nvPr/>
        </p:nvSpPr>
        <p:spPr>
          <a:xfrm>
            <a:off x="5674900" y="3311072"/>
            <a:ext cx="1943100" cy="93980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s-MX" dirty="0"/>
              <a:t>Personajes</a:t>
            </a:r>
          </a:p>
        </p:txBody>
      </p:sp>
    </p:spTree>
    <p:extLst>
      <p:ext uri="{BB962C8B-B14F-4D97-AF65-F5344CB8AC3E}">
        <p14:creationId xmlns:p14="http://schemas.microsoft.com/office/powerpoint/2010/main" val="244928701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sz="2000" dirty="0"/>
              <a:t>Videojuegos:</a:t>
            </a:r>
          </a:p>
          <a:p>
            <a:pPr lvl="1"/>
            <a:r>
              <a:rPr lang="es-MX" sz="2000" dirty="0"/>
              <a:t>Título</a:t>
            </a:r>
          </a:p>
          <a:p>
            <a:pPr lvl="1"/>
            <a:r>
              <a:rPr lang="es-MX" sz="2000" dirty="0"/>
              <a:t>Juego ID</a:t>
            </a:r>
          </a:p>
          <a:p>
            <a:pPr lvl="1"/>
            <a:r>
              <a:rPr lang="es-MX" sz="2000" dirty="0">
                <a:solidFill>
                  <a:srgbClr val="FF0000"/>
                </a:solidFill>
              </a:rPr>
              <a:t>Personaje?</a:t>
            </a:r>
          </a:p>
          <a:p>
            <a:pPr lvl="1"/>
            <a:r>
              <a:rPr lang="es-MX" sz="2000" dirty="0">
                <a:solidFill>
                  <a:srgbClr val="FF0000"/>
                </a:solidFill>
              </a:rPr>
              <a:t>Franquicia?</a:t>
            </a:r>
          </a:p>
          <a:p>
            <a:pPr lvl="1"/>
            <a:endParaRPr lang="es-MX" sz="2000" dirty="0">
              <a:solidFill>
                <a:srgbClr val="FF0000"/>
              </a:solidFill>
            </a:endParaRPr>
          </a:p>
          <a:p>
            <a:pPr lvl="1"/>
            <a:endParaRPr lang="es-MX" sz="2000" dirty="0">
              <a:solidFill>
                <a:srgbClr val="FF0000"/>
              </a:solidFill>
            </a:endParaRPr>
          </a:p>
          <a:p>
            <a:pPr lvl="1"/>
            <a:endParaRPr lang="es-MX" sz="2000"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35</a:t>
            </a:fld>
            <a:endParaRPr lang="es-MX"/>
          </a:p>
        </p:txBody>
      </p:sp>
      <p:pic>
        <p:nvPicPr>
          <p:cNvPr id="16386" name="Picture 2" descr="Image result for mario bros box art"/>
          <p:cNvPicPr>
            <a:picLocks noChangeAspect="1" noChangeArrowheads="1"/>
          </p:cNvPicPr>
          <p:nvPr/>
        </p:nvPicPr>
        <p:blipFill rotWithShape="1">
          <a:blip r:embed="rId2">
            <a:extLst>
              <a:ext uri="{28A0092B-C50C-407E-A947-70E740481C1C}">
                <a14:useLocalDpi xmlns:a14="http://schemas.microsoft.com/office/drawing/2010/main" val="0"/>
              </a:ext>
            </a:extLst>
          </a:blip>
          <a:srcRect l="11772" t="9464" r="11701" b="11798"/>
          <a:stretch/>
        </p:blipFill>
        <p:spPr bwMode="auto">
          <a:xfrm>
            <a:off x="6199072" y="1535757"/>
            <a:ext cx="2162628" cy="272868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102131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Empleados:</a:t>
            </a:r>
          </a:p>
          <a:p>
            <a:pPr lvl="1"/>
            <a:r>
              <a:rPr lang="es-MX" dirty="0"/>
              <a:t>Empleado ID</a:t>
            </a:r>
          </a:p>
          <a:p>
            <a:pPr lvl="1"/>
            <a:r>
              <a:rPr lang="es-MX" dirty="0">
                <a:solidFill>
                  <a:schemeClr val="accent1">
                    <a:lumMod val="75000"/>
                  </a:schemeClr>
                </a:solidFill>
              </a:rPr>
              <a:t>Nombre</a:t>
            </a:r>
          </a:p>
          <a:p>
            <a:pPr lvl="1"/>
            <a:r>
              <a:rPr lang="es-MX" dirty="0">
                <a:solidFill>
                  <a:schemeClr val="accent1">
                    <a:lumMod val="75000"/>
                  </a:schemeClr>
                </a:solidFill>
              </a:rPr>
              <a:t>Universidad</a:t>
            </a:r>
          </a:p>
          <a:p>
            <a:pPr lvl="1"/>
            <a:r>
              <a:rPr lang="es-MX" dirty="0"/>
              <a:t>Fecha de Ingreso</a:t>
            </a:r>
          </a:p>
          <a:p>
            <a:pPr lvl="1"/>
            <a:r>
              <a:rPr lang="es-MX" dirty="0"/>
              <a:t>Edad</a:t>
            </a:r>
          </a:p>
          <a:p>
            <a:pPr lvl="1"/>
            <a:r>
              <a:rPr lang="es-MX" dirty="0"/>
              <a:t>Tipo de Sangre</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36</a:t>
            </a:fld>
            <a:endParaRPr lang="es-MX"/>
          </a:p>
        </p:txBody>
      </p:sp>
      <p:pic>
        <p:nvPicPr>
          <p:cNvPr id="17410" name="Picture 2" descr="Image result for nintendo muppet"/>
          <p:cNvPicPr>
            <a:picLocks noChangeAspect="1" noChangeArrowheads="1"/>
          </p:cNvPicPr>
          <p:nvPr/>
        </p:nvPicPr>
        <p:blipFill rotWithShape="1">
          <a:blip r:embed="rId2">
            <a:extLst>
              <a:ext uri="{28A0092B-C50C-407E-A947-70E740481C1C}">
                <a14:useLocalDpi xmlns:a14="http://schemas.microsoft.com/office/drawing/2010/main" val="0"/>
              </a:ext>
            </a:extLst>
          </a:blip>
          <a:srcRect b="6784"/>
          <a:stretch/>
        </p:blipFill>
        <p:spPr bwMode="auto">
          <a:xfrm>
            <a:off x="4601029" y="1779618"/>
            <a:ext cx="4107541" cy="21537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7368239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Consolas</a:t>
            </a:r>
          </a:p>
          <a:p>
            <a:pPr lvl="1"/>
            <a:r>
              <a:rPr lang="es-MX" dirty="0"/>
              <a:t>Nombre</a:t>
            </a:r>
          </a:p>
          <a:p>
            <a:pPr lvl="1"/>
            <a:r>
              <a:rPr lang="es-MX" dirty="0"/>
              <a:t>Consola ID</a:t>
            </a:r>
          </a:p>
          <a:p>
            <a:pPr lvl="1"/>
            <a:r>
              <a:rPr lang="es-MX" dirty="0"/>
              <a:t>Año de estreno</a:t>
            </a:r>
          </a:p>
          <a:p>
            <a:pPr lvl="1"/>
            <a:r>
              <a:rPr lang="es-MX" dirty="0"/>
              <a:t>Tarjeta Gráfica</a:t>
            </a:r>
          </a:p>
          <a:p>
            <a:pPr lvl="1"/>
            <a:r>
              <a:rPr lang="es-MX" dirty="0"/>
              <a:t>Costo</a:t>
            </a:r>
          </a:p>
          <a:p>
            <a:pPr lvl="1"/>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37</a:t>
            </a:fld>
            <a:endParaRPr lang="es-MX"/>
          </a:p>
        </p:txBody>
      </p:sp>
      <p:pic>
        <p:nvPicPr>
          <p:cNvPr id="18438" name="Picture 6" descr="Image result for famic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127458" y="1533341"/>
            <a:ext cx="3080631" cy="273351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631208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Universidades</a:t>
            </a:r>
          </a:p>
          <a:p>
            <a:pPr lvl="1"/>
            <a:r>
              <a:rPr lang="es-MX" dirty="0"/>
              <a:t>Universidad ID</a:t>
            </a:r>
          </a:p>
          <a:p>
            <a:pPr lvl="1"/>
            <a:r>
              <a:rPr lang="es-MX" dirty="0"/>
              <a:t>Ciudad</a:t>
            </a:r>
          </a:p>
          <a:p>
            <a:pPr lvl="1"/>
            <a:r>
              <a:rPr lang="es-MX" dirty="0"/>
              <a:t>Alumnos</a:t>
            </a:r>
          </a:p>
          <a:p>
            <a:pPr lvl="1"/>
            <a:r>
              <a:rPr lang="es-MX" dirty="0"/>
              <a:t>Edad</a:t>
            </a:r>
          </a:p>
          <a:p>
            <a:pPr lvl="1"/>
            <a:r>
              <a:rPr lang="es-MX" dirty="0" err="1"/>
              <a:t>Motto</a:t>
            </a:r>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38</a:t>
            </a:fld>
            <a:endParaRPr lang="es-MX"/>
          </a:p>
        </p:txBody>
      </p:sp>
      <p:pic>
        <p:nvPicPr>
          <p:cNvPr id="19458" name="Picture 2" descr="Image result for university of tokyo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709576" y="1664189"/>
            <a:ext cx="4710524" cy="233622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252147322"/>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Franquicias:</a:t>
            </a:r>
          </a:p>
          <a:p>
            <a:pPr lvl="1"/>
            <a:r>
              <a:rPr lang="es-MX" dirty="0"/>
              <a:t>Nombre</a:t>
            </a:r>
          </a:p>
          <a:p>
            <a:pPr lvl="1"/>
            <a:r>
              <a:rPr lang="es-MX" dirty="0"/>
              <a:t>Franquicia ID</a:t>
            </a:r>
          </a:p>
          <a:p>
            <a:pPr lvl="1"/>
            <a:r>
              <a:rPr lang="es-MX" dirty="0"/>
              <a:t>Personaje Principal</a:t>
            </a:r>
          </a:p>
          <a:p>
            <a:pPr lvl="1"/>
            <a:r>
              <a:rPr lang="es-MX" dirty="0">
                <a:solidFill>
                  <a:srgbClr val="FF0000"/>
                </a:solidFill>
              </a:rPr>
              <a:t>Número de juegos?</a:t>
            </a:r>
          </a:p>
          <a:p>
            <a:pPr lvl="1"/>
            <a:r>
              <a:rPr lang="es-MX" dirty="0"/>
              <a:t>Ganancias</a:t>
            </a:r>
          </a:p>
          <a:p>
            <a:pPr lvl="1"/>
            <a:r>
              <a:rPr lang="es-MX" dirty="0"/>
              <a:t>Genero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39</a:t>
            </a:fld>
            <a:endParaRPr lang="es-MX"/>
          </a:p>
        </p:txBody>
      </p:sp>
      <p:pic>
        <p:nvPicPr>
          <p:cNvPr id="20482" name="Picture 2" descr="Image result for mario franchis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91200" y="2033344"/>
            <a:ext cx="3033687" cy="227526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53550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Normalización</a:t>
            </a:r>
          </a:p>
        </p:txBody>
      </p:sp>
      <p:sp>
        <p:nvSpPr>
          <p:cNvPr id="3" name="Marcador de texto 2"/>
          <p:cNvSpPr>
            <a:spLocks noGrp="1"/>
          </p:cNvSpPr>
          <p:nvPr>
            <p:ph type="body" idx="1"/>
          </p:nvPr>
        </p:nvSpPr>
        <p:spPr/>
        <p:txBody>
          <a:bodyPr/>
          <a:lstStyle/>
          <a:p>
            <a:r>
              <a:rPr lang="es-MX" dirty="0"/>
              <a:t>Hay tres tipos de errores:</a:t>
            </a:r>
          </a:p>
          <a:p>
            <a:pPr lvl="1"/>
            <a:r>
              <a:rPr lang="es-MX" dirty="0"/>
              <a:t>Anomalía de Actualización (</a:t>
            </a:r>
            <a:r>
              <a:rPr lang="es-MX" dirty="0" err="1"/>
              <a:t>update</a:t>
            </a:r>
            <a:r>
              <a:rPr lang="es-MX" dirty="0"/>
              <a:t> </a:t>
            </a:r>
            <a:r>
              <a:rPr lang="es-MX" dirty="0" err="1"/>
              <a:t>anomaly</a:t>
            </a:r>
            <a:r>
              <a:rPr lang="es-MX" dirty="0"/>
              <a:t>)</a:t>
            </a:r>
          </a:p>
          <a:p>
            <a:pPr lvl="1"/>
            <a:r>
              <a:rPr lang="es-MX" dirty="0"/>
              <a:t>Anomalía de Inserción (</a:t>
            </a:r>
            <a:r>
              <a:rPr lang="es-MX" dirty="0" err="1"/>
              <a:t>insertion</a:t>
            </a:r>
            <a:r>
              <a:rPr lang="es-MX" dirty="0"/>
              <a:t> </a:t>
            </a:r>
            <a:r>
              <a:rPr lang="es-MX" dirty="0" err="1"/>
              <a:t>anomaly</a:t>
            </a:r>
            <a:r>
              <a:rPr lang="es-MX" dirty="0"/>
              <a:t>)</a:t>
            </a:r>
          </a:p>
          <a:p>
            <a:pPr lvl="1"/>
            <a:r>
              <a:rPr lang="es-MX" dirty="0"/>
              <a:t>Anomalía de Borrado (</a:t>
            </a:r>
            <a:r>
              <a:rPr lang="es-MX" dirty="0" err="1"/>
              <a:t>deletion</a:t>
            </a:r>
            <a:r>
              <a:rPr lang="es-MX" dirty="0"/>
              <a:t> </a:t>
            </a:r>
            <a:r>
              <a:rPr lang="es-MX" dirty="0" err="1"/>
              <a:t>anomaly</a:t>
            </a:r>
            <a:r>
              <a:rPr lang="es-MX" dirty="0"/>
              <a:t>)</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a:t>
            </a:fld>
            <a:endParaRPr lang="es-MX"/>
          </a:p>
        </p:txBody>
      </p:sp>
    </p:spTree>
    <p:extLst>
      <p:ext uri="{BB962C8B-B14F-4D97-AF65-F5344CB8AC3E}">
        <p14:creationId xmlns:p14="http://schemas.microsoft.com/office/powerpoint/2010/main" val="1585066496"/>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Tablas</a:t>
            </a:r>
          </a:p>
        </p:txBody>
      </p:sp>
      <p:sp>
        <p:nvSpPr>
          <p:cNvPr id="3" name="Marcador de texto 2"/>
          <p:cNvSpPr>
            <a:spLocks noGrp="1"/>
          </p:cNvSpPr>
          <p:nvPr>
            <p:ph type="body" idx="1"/>
          </p:nvPr>
        </p:nvSpPr>
        <p:spPr/>
        <p:txBody>
          <a:bodyPr/>
          <a:lstStyle/>
          <a:p>
            <a:r>
              <a:rPr lang="es-MX" dirty="0"/>
              <a:t>Personajes:</a:t>
            </a:r>
          </a:p>
          <a:p>
            <a:pPr marL="533400" lvl="1" indent="0">
              <a:buNone/>
            </a:pPr>
            <a:r>
              <a:rPr lang="es-MX" dirty="0"/>
              <a:t>Personaje ID</a:t>
            </a:r>
          </a:p>
          <a:p>
            <a:pPr marL="533400" lvl="1" indent="0">
              <a:buNone/>
            </a:pPr>
            <a:r>
              <a:rPr lang="es-MX" dirty="0"/>
              <a:t>Nombre</a:t>
            </a:r>
          </a:p>
          <a:p>
            <a:pPr marL="533400" lvl="1" indent="0">
              <a:buNone/>
            </a:pPr>
            <a:r>
              <a:rPr lang="es-MX" dirty="0"/>
              <a:t>Género</a:t>
            </a:r>
          </a:p>
          <a:p>
            <a:pPr marL="533400" lvl="1" indent="0">
              <a:buNone/>
            </a:pPr>
            <a:endParaRPr lang="es-MX" dirty="0"/>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40</a:t>
            </a:fld>
            <a:endParaRPr lang="es-MX"/>
          </a:p>
        </p:txBody>
      </p:sp>
      <p:pic>
        <p:nvPicPr>
          <p:cNvPr id="21506" name="Picture 2" descr="Image result for bowse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737225" y="1852349"/>
            <a:ext cx="2095500" cy="20955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7701879"/>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endParaRPr lang="es-MX"/>
          </a:p>
        </p:txBody>
      </p:sp>
      <p:sp>
        <p:nvSpPr>
          <p:cNvPr id="6" name="Marcador de contenido 5"/>
          <p:cNvSpPr>
            <a:spLocks noGrp="1"/>
          </p:cNvSpPr>
          <p:nvPr>
            <p:ph idx="1"/>
          </p:nvPr>
        </p:nvSpPr>
        <p:spPr/>
        <p:txBody>
          <a:bodyPr/>
          <a:lstStyle/>
          <a:p>
            <a:endParaRPr lang="es-MX"/>
          </a:p>
        </p:txBody>
      </p:sp>
      <p:sp>
        <p:nvSpPr>
          <p:cNvPr id="4" name="Marcador de número de diapositiva 3"/>
          <p:cNvSpPr>
            <a:spLocks noGrp="1"/>
          </p:cNvSpPr>
          <p:nvPr>
            <p:ph type="sldNum" sz="quarter" idx="12"/>
          </p:nvPr>
        </p:nvSpPr>
        <p:spPr/>
        <p:txBody>
          <a:bodyPr/>
          <a:lstStyle/>
          <a:p>
            <a:pPr marL="0" lvl="0" indent="0">
              <a:spcBef>
                <a:spcPts val="0"/>
              </a:spcBef>
              <a:spcAft>
                <a:spcPts val="0"/>
              </a:spcAft>
              <a:buNone/>
            </a:pPr>
            <a:fld id="{00000000-1234-1234-1234-123412341234}" type="slidenum">
              <a:rPr lang="es-MX" smtClean="0"/>
              <a:t>41</a:t>
            </a:fld>
            <a:endParaRPr lang="es-MX"/>
          </a:p>
        </p:txBody>
      </p:sp>
      <p:pic>
        <p:nvPicPr>
          <p:cNvPr id="4098" name="Picture 2" descr="Image result for question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 y="0"/>
            <a:ext cx="9144246" cy="512279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781212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Normalización</a:t>
            </a:r>
          </a:p>
        </p:txBody>
      </p:sp>
      <p:sp>
        <p:nvSpPr>
          <p:cNvPr id="3" name="Marcador de texto 2"/>
          <p:cNvSpPr>
            <a:spLocks noGrp="1"/>
          </p:cNvSpPr>
          <p:nvPr>
            <p:ph type="body" idx="1"/>
          </p:nvPr>
        </p:nvSpPr>
        <p:spPr/>
        <p:txBody>
          <a:bodyPr/>
          <a:lstStyle/>
          <a:p>
            <a:r>
              <a:rPr lang="es-MX" dirty="0"/>
              <a:t>La estabilidad ayuda:</a:t>
            </a:r>
          </a:p>
          <a:p>
            <a:pPr lvl="1"/>
            <a:r>
              <a:rPr lang="es-MX" dirty="0"/>
              <a:t>A que las aplicaciones no tengan que reescribirse.</a:t>
            </a:r>
          </a:p>
          <a:p>
            <a:pPr lvl="1"/>
            <a:r>
              <a:rPr lang="es-MX" dirty="0"/>
              <a:t>A que los </a:t>
            </a:r>
            <a:r>
              <a:rPr lang="es-MX" dirty="0" err="1"/>
              <a:t>Query</a:t>
            </a:r>
            <a:r>
              <a:rPr lang="es-MX" dirty="0"/>
              <a:t> sean “constantes” con los cambios.</a:t>
            </a:r>
          </a:p>
          <a:p>
            <a:pPr lvl="1"/>
            <a:r>
              <a:rPr lang="es-MX" dirty="0"/>
              <a:t>A que las vistas sigan existiendo.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5</a:t>
            </a:fld>
            <a:endParaRPr lang="es-MX"/>
          </a:p>
        </p:txBody>
      </p:sp>
    </p:spTree>
    <p:extLst>
      <p:ext uri="{BB962C8B-B14F-4D97-AF65-F5344CB8AC3E}">
        <p14:creationId xmlns:p14="http://schemas.microsoft.com/office/powerpoint/2010/main" val="7771116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sp>
        <p:nvSpPr>
          <p:cNvPr id="221" name="Google Shape;221;p14"/>
          <p:cNvSpPr txBox="1">
            <a:spLocks noGrp="1"/>
          </p:cNvSpPr>
          <p:nvPr>
            <p:ph type="ctrTitle"/>
          </p:nvPr>
        </p:nvSpPr>
        <p:spPr>
          <a:xfrm>
            <a:off x="463525" y="2871148"/>
            <a:ext cx="4094400" cy="11598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s-MX" dirty="0"/>
              <a:t>Ejemplo</a:t>
            </a:r>
          </a:p>
        </p:txBody>
      </p:sp>
      <p:sp>
        <p:nvSpPr>
          <p:cNvPr id="222" name="Google Shape;222;p14"/>
          <p:cNvSpPr txBox="1">
            <a:spLocks noGrp="1"/>
          </p:cNvSpPr>
          <p:nvPr>
            <p:ph type="subTitle" idx="1"/>
          </p:nvPr>
        </p:nvSpPr>
        <p:spPr>
          <a:xfrm>
            <a:off x="463525" y="3975449"/>
            <a:ext cx="4094400" cy="784800"/>
          </a:xfrm>
          <a:prstGeom prst="rect">
            <a:avLst/>
          </a:prstGeom>
        </p:spPr>
        <p:txBody>
          <a:bodyPr spcFirstLastPara="1" wrap="square" lIns="91425" tIns="91425" rIns="91425" bIns="91425" anchor="t" anchorCtr="0">
            <a:noAutofit/>
          </a:bodyPr>
          <a:lstStyle/>
          <a:p>
            <a:pPr marL="0" lvl="0" indent="0" rtl="0">
              <a:spcBef>
                <a:spcPts val="0"/>
              </a:spcBef>
              <a:spcAft>
                <a:spcPts val="1000"/>
              </a:spcAft>
              <a:buNone/>
            </a:pPr>
            <a:r>
              <a:rPr lang="es-MX" dirty="0"/>
              <a:t>Vamos a armar una base de datos</a:t>
            </a:r>
          </a:p>
        </p:txBody>
      </p:sp>
      <p:sp>
        <p:nvSpPr>
          <p:cNvPr id="223" name="Google Shape;223;p14"/>
          <p:cNvSpPr txBox="1">
            <a:spLocks noGrp="1"/>
          </p:cNvSpPr>
          <p:nvPr>
            <p:ph type="sldNum" idx="12"/>
          </p:nvPr>
        </p:nvSpPr>
        <p:spPr>
          <a:xfrm>
            <a:off x="7618000" y="4636500"/>
            <a:ext cx="1487400" cy="315600"/>
          </a:xfrm>
          <a:prstGeom prst="rect">
            <a:avLst/>
          </a:prstGeom>
        </p:spPr>
        <p:txBody>
          <a:bodyPr spcFirstLastPara="1" wrap="square" lIns="91425" tIns="91425" rIns="91425" bIns="91425" anchor="ctr" anchorCtr="0">
            <a:noAutofit/>
          </a:bodyPr>
          <a:lstStyle/>
          <a:p>
            <a:pPr marL="0" lvl="0" indent="0">
              <a:spcBef>
                <a:spcPts val="0"/>
              </a:spcBef>
              <a:spcAft>
                <a:spcPts val="0"/>
              </a:spcAft>
              <a:buNone/>
            </a:pPr>
            <a:fld id="{00000000-1234-1234-1234-123412341234}" type="slidenum">
              <a:rPr lang="en"/>
              <a:t>6</a:t>
            </a:fld>
            <a:endParaRPr/>
          </a:p>
        </p:txBody>
      </p:sp>
      <p:sp>
        <p:nvSpPr>
          <p:cNvPr id="224" name="Google Shape;224;p14"/>
          <p:cNvSpPr txBox="1"/>
          <p:nvPr/>
        </p:nvSpPr>
        <p:spPr>
          <a:xfrm>
            <a:off x="463525" y="0"/>
            <a:ext cx="2181600" cy="3136200"/>
          </a:xfrm>
          <a:prstGeom prst="rect">
            <a:avLst/>
          </a:prstGeom>
          <a:noFill/>
          <a:ln>
            <a:noFill/>
          </a:ln>
        </p:spPr>
        <p:txBody>
          <a:bodyPr spcFirstLastPara="1" wrap="square" lIns="91425" tIns="91425" rIns="91425" bIns="91425" anchor="b" anchorCtr="0">
            <a:noAutofit/>
          </a:bodyPr>
          <a:lstStyle/>
          <a:p>
            <a:pPr marL="0" lvl="0" indent="0">
              <a:spcBef>
                <a:spcPts val="0"/>
              </a:spcBef>
              <a:spcAft>
                <a:spcPts val="0"/>
              </a:spcAft>
              <a:buNone/>
            </a:pPr>
            <a:r>
              <a:rPr lang="en" sz="12000" b="1" dirty="0">
                <a:solidFill>
                  <a:srgbClr val="3F5378"/>
                </a:solidFill>
                <a:latin typeface="Roboto Condensed"/>
                <a:ea typeface="Roboto Condensed"/>
                <a:cs typeface="Roboto Condensed"/>
                <a:sym typeface="Roboto Condensed"/>
              </a:rPr>
              <a:t>1</a:t>
            </a:r>
            <a:endParaRPr sz="3000" b="1" dirty="0">
              <a:solidFill>
                <a:srgbClr val="3F5378"/>
              </a:solidFill>
              <a:latin typeface="Roboto Condensed"/>
              <a:ea typeface="Roboto Condensed"/>
              <a:cs typeface="Roboto Condensed"/>
              <a:sym typeface="Roboto Condensed"/>
            </a:endParaRPr>
          </a:p>
        </p:txBody>
      </p:sp>
    </p:spTree>
    <p:extLst>
      <p:ext uri="{BB962C8B-B14F-4D97-AF65-F5344CB8AC3E}">
        <p14:creationId xmlns:p14="http://schemas.microsoft.com/office/powerpoint/2010/main" val="1249625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s-MX" dirty="0"/>
              <a:t>Problema</a:t>
            </a:r>
          </a:p>
        </p:txBody>
      </p:sp>
      <p:sp>
        <p:nvSpPr>
          <p:cNvPr id="6" name="Marcador de texto 5"/>
          <p:cNvSpPr>
            <a:spLocks noGrp="1"/>
          </p:cNvSpPr>
          <p:nvPr>
            <p:ph type="body" idx="1"/>
          </p:nvPr>
        </p:nvSpPr>
        <p:spPr>
          <a:xfrm>
            <a:off x="814275" y="1858382"/>
            <a:ext cx="6132600" cy="3145500"/>
          </a:xfrm>
        </p:spPr>
        <p:txBody>
          <a:bodyPr/>
          <a:lstStyle/>
          <a:p>
            <a:r>
              <a:rPr lang="es-MX" dirty="0"/>
              <a:t>Pixar quiere implementar una base de datos para llevar control de quien está asignado a cada película, Ya que las películas son muchas. Las películas pueden ser diferenciadas por género, ID, temporada y año.</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7</a:t>
            </a:fld>
            <a:endParaRPr lang="es-MX"/>
          </a:p>
        </p:txBody>
      </p:sp>
      <p:pic>
        <p:nvPicPr>
          <p:cNvPr id="2058" name="Picture 10" descr="Image result for pixar log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4351" y="1612183"/>
            <a:ext cx="3794125" cy="6135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657532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Preguntas?</a:t>
            </a:r>
          </a:p>
        </p:txBody>
      </p:sp>
      <p:sp>
        <p:nvSpPr>
          <p:cNvPr id="3" name="Marcador de texto 2"/>
          <p:cNvSpPr>
            <a:spLocks noGrp="1"/>
          </p:cNvSpPr>
          <p:nvPr>
            <p:ph type="body" idx="1"/>
          </p:nvPr>
        </p:nvSpPr>
        <p:spPr/>
        <p:txBody>
          <a:bodyPr/>
          <a:lstStyle/>
          <a:p>
            <a:r>
              <a:rPr lang="es-MX" dirty="0"/>
              <a:t>A Pixar le gustaría poder listar el personal asignado a cada película.</a:t>
            </a:r>
          </a:p>
          <a:p>
            <a:pPr lvl="1"/>
            <a:r>
              <a:rPr lang="es-MX" dirty="0"/>
              <a:t>Con empleado ID, Nombre, Lugar de Procedencia, Fecha de Contratación</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8</a:t>
            </a:fld>
            <a:endParaRPr lang="es-MX"/>
          </a:p>
        </p:txBody>
      </p:sp>
      <p:pic>
        <p:nvPicPr>
          <p:cNvPr id="3076" name="Picture 4" descr="VES Awards 89 cropped.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66475" y="1816100"/>
            <a:ext cx="1399700" cy="1749625"/>
          </a:xfrm>
          <a:prstGeom prst="rect">
            <a:avLst/>
          </a:prstGeom>
          <a:noFill/>
          <a:extLst>
            <a:ext uri="{909E8E84-426E-40DD-AFC4-6F175D3DCCD1}">
              <a14:hiddenFill xmlns:a14="http://schemas.microsoft.com/office/drawing/2010/main">
                <a:solidFill>
                  <a:srgbClr val="FFFFFF"/>
                </a:solidFill>
              </a14:hiddenFill>
            </a:ext>
          </a:extLst>
        </p:spPr>
      </p:pic>
      <p:sp>
        <p:nvSpPr>
          <p:cNvPr id="5" name="CuadroTexto 4"/>
          <p:cNvSpPr txBox="1"/>
          <p:nvPr/>
        </p:nvSpPr>
        <p:spPr>
          <a:xfrm>
            <a:off x="7251700" y="3565725"/>
            <a:ext cx="1370888" cy="307777"/>
          </a:xfrm>
          <a:prstGeom prst="rect">
            <a:avLst/>
          </a:prstGeom>
          <a:noFill/>
        </p:spPr>
        <p:txBody>
          <a:bodyPr wrap="none" rtlCol="0">
            <a:spAutoFit/>
          </a:bodyPr>
          <a:lstStyle/>
          <a:p>
            <a:r>
              <a:rPr lang="es-MX" dirty="0"/>
              <a:t>Edwin </a:t>
            </a:r>
            <a:r>
              <a:rPr lang="es-MX" dirty="0" err="1"/>
              <a:t>Catmulll</a:t>
            </a:r>
            <a:endParaRPr lang="es-MX" dirty="0"/>
          </a:p>
        </p:txBody>
      </p:sp>
    </p:spTree>
    <p:extLst>
      <p:ext uri="{BB962C8B-B14F-4D97-AF65-F5344CB8AC3E}">
        <p14:creationId xmlns:p14="http://schemas.microsoft.com/office/powerpoint/2010/main" val="14249965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MX" dirty="0"/>
              <a:t>Un poco del negocio de películas</a:t>
            </a:r>
          </a:p>
        </p:txBody>
      </p:sp>
      <p:sp>
        <p:nvSpPr>
          <p:cNvPr id="4" name="Marcador de número de diapositiva 3"/>
          <p:cNvSpPr>
            <a:spLocks noGrp="1"/>
          </p:cNvSpPr>
          <p:nvPr>
            <p:ph type="sldNum" idx="12"/>
          </p:nvPr>
        </p:nvSpPr>
        <p:spPr/>
        <p:txBody>
          <a:bodyPr/>
          <a:lstStyle/>
          <a:p>
            <a:pPr marL="0" lvl="0" indent="0">
              <a:spcBef>
                <a:spcPts val="0"/>
              </a:spcBef>
              <a:spcAft>
                <a:spcPts val="0"/>
              </a:spcAft>
              <a:buNone/>
            </a:pPr>
            <a:fld id="{00000000-1234-1234-1234-123412341234}" type="slidenum">
              <a:rPr lang="es-MX" smtClean="0"/>
              <a:t>9</a:t>
            </a:fld>
            <a:endParaRPr lang="es-MX"/>
          </a:p>
        </p:txBody>
      </p:sp>
      <p:pic>
        <p:nvPicPr>
          <p:cNvPr id="6146" name="Picture 2" descr="The poster features Woody anxiously holding onto Buzz Lightyear as he flies in Andy's room. Below them sitting on the bed are Bo Peep, Mr. Potato Head, Troll, Hamm, Slinky, Sarge and Rex. In the lower right center of the image is the film's title. The background shows the cloud wallpaper featured in the bedroom."/>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5199" y="2126240"/>
            <a:ext cx="1285875" cy="1917123"/>
          </a:xfrm>
          <a:prstGeom prst="rect">
            <a:avLst/>
          </a:prstGeom>
          <a:noFill/>
          <a:extLst>
            <a:ext uri="{909E8E84-426E-40DD-AFC4-6F175D3DCCD1}">
              <a14:hiddenFill xmlns:a14="http://schemas.microsoft.com/office/drawing/2010/main">
                <a:solidFill>
                  <a:srgbClr val="FFFFFF"/>
                </a:solidFill>
              </a14:hiddenFill>
            </a:ext>
          </a:extLst>
        </p:spPr>
      </p:pic>
      <p:pic>
        <p:nvPicPr>
          <p:cNvPr id="6148" name="Picture 4" descr="Monsters Inc.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774949" y="2126240"/>
            <a:ext cx="1355451" cy="1983888"/>
          </a:xfrm>
          <a:prstGeom prst="rect">
            <a:avLst/>
          </a:prstGeom>
          <a:noFill/>
          <a:extLst>
            <a:ext uri="{909E8E84-426E-40DD-AFC4-6F175D3DCCD1}">
              <a14:hiddenFill xmlns:a14="http://schemas.microsoft.com/office/drawing/2010/main">
                <a:solidFill>
                  <a:srgbClr val="FFFFFF"/>
                </a:solidFill>
              </a14:hiddenFill>
            </a:ext>
          </a:extLst>
        </p:spPr>
      </p:pic>
      <p:pic>
        <p:nvPicPr>
          <p:cNvPr id="6150" name="Picture 6" descr="Protagonist Remy is smiling nervously as he clings to a piece of cheese while he is pinned to a door by sharp knives and forks. The film's tagline, &quot;He's dying to become a chef&quot;, is displayed along the top. A logo with the film's title and pronunciation is shown at the bottom, with the dot on the 'i' in &quot;Ratatouille&quot; doubling as a rat's nose with whiskers and a chef's toque."/>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654275" y="2028824"/>
            <a:ext cx="1553700" cy="2309364"/>
          </a:xfrm>
          <a:prstGeom prst="rect">
            <a:avLst/>
          </a:prstGeom>
          <a:noFill/>
          <a:extLst>
            <a:ext uri="{909E8E84-426E-40DD-AFC4-6F175D3DCCD1}">
              <a14:hiddenFill xmlns:a14="http://schemas.microsoft.com/office/drawing/2010/main">
                <a:solidFill>
                  <a:srgbClr val="FFFFFF"/>
                </a:solidFill>
              </a14:hiddenFill>
            </a:ext>
          </a:extLst>
        </p:spPr>
      </p:pic>
      <p:pic>
        <p:nvPicPr>
          <p:cNvPr id="6152" name="Picture 8" descr="The Incredibles 2.jp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731850" y="2028824"/>
            <a:ext cx="1551450" cy="2298967"/>
          </a:xfrm>
          <a:prstGeom prst="rect">
            <a:avLst/>
          </a:prstGeom>
          <a:noFill/>
          <a:extLst>
            <a:ext uri="{909E8E84-426E-40DD-AFC4-6F175D3DCCD1}">
              <a14:hiddenFill xmlns:a14="http://schemas.microsoft.com/office/drawing/2010/main">
                <a:solidFill>
                  <a:srgbClr val="FFFFFF"/>
                </a:solidFill>
              </a14:hiddenFill>
            </a:ext>
          </a:extLst>
        </p:spPr>
      </p:pic>
      <p:sp>
        <p:nvSpPr>
          <p:cNvPr id="5" name="Rectángulo 4"/>
          <p:cNvSpPr/>
          <p:nvPr/>
        </p:nvSpPr>
        <p:spPr>
          <a:xfrm>
            <a:off x="4432300" y="1382493"/>
            <a:ext cx="4178876" cy="646331"/>
          </a:xfrm>
          <a:prstGeom prst="rect">
            <a:avLst/>
          </a:prstGeom>
          <a:noFill/>
        </p:spPr>
        <p:txBody>
          <a:bodyPr wrap="square" lIns="91440" tIns="45720" rIns="91440" bIns="45720">
            <a:spAutoFit/>
          </a:bodyPr>
          <a:lstStyle/>
          <a:p>
            <a:pPr algn="ctr"/>
            <a:r>
              <a:rPr lang="es-ES" sz="3600" b="0" cap="none" spc="0" dirty="0">
                <a:ln w="0"/>
                <a:solidFill>
                  <a:schemeClr val="accent1"/>
                </a:solidFill>
                <a:effectLst>
                  <a:outerShdw blurRad="38100" dist="25400" dir="5400000" algn="ctr" rotWithShape="0">
                    <a:srgbClr val="6E747A">
                      <a:alpha val="43000"/>
                    </a:srgbClr>
                  </a:outerShdw>
                </a:effectLst>
              </a:rPr>
              <a:t>Verano</a:t>
            </a:r>
          </a:p>
        </p:txBody>
      </p:sp>
      <p:sp>
        <p:nvSpPr>
          <p:cNvPr id="11" name="Rectángulo 10"/>
          <p:cNvSpPr/>
          <p:nvPr/>
        </p:nvSpPr>
        <p:spPr>
          <a:xfrm>
            <a:off x="571500" y="1479909"/>
            <a:ext cx="4178876" cy="646331"/>
          </a:xfrm>
          <a:prstGeom prst="rect">
            <a:avLst/>
          </a:prstGeom>
          <a:noFill/>
        </p:spPr>
        <p:txBody>
          <a:bodyPr wrap="square" lIns="91440" tIns="45720" rIns="91440" bIns="45720">
            <a:spAutoFit/>
          </a:bodyPr>
          <a:lstStyle/>
          <a:p>
            <a:pPr algn="ctr"/>
            <a:r>
              <a:rPr lang="es-ES" sz="3600" b="0" cap="none" spc="0" dirty="0">
                <a:ln w="0"/>
                <a:solidFill>
                  <a:schemeClr val="accent1"/>
                </a:solidFill>
                <a:effectLst>
                  <a:outerShdw blurRad="38100" dist="25400" dir="5400000" algn="ctr" rotWithShape="0">
                    <a:srgbClr val="6E747A">
                      <a:alpha val="43000"/>
                    </a:srgbClr>
                  </a:outerShdw>
                </a:effectLst>
              </a:rPr>
              <a:t>Navidad</a:t>
            </a:r>
          </a:p>
        </p:txBody>
      </p:sp>
    </p:spTree>
    <p:extLst>
      <p:ext uri="{BB962C8B-B14F-4D97-AF65-F5344CB8AC3E}">
        <p14:creationId xmlns:p14="http://schemas.microsoft.com/office/powerpoint/2010/main" val="3551875567"/>
      </p:ext>
    </p:extLst>
  </p:cSld>
  <p:clrMapOvr>
    <a:masterClrMapping/>
  </p:clrMapOvr>
</p:sld>
</file>

<file path=ppt/theme/theme1.xml><?xml version="1.0" encoding="utf-8"?>
<a:theme xmlns:a="http://schemas.openxmlformats.org/drawingml/2006/main" name="Salerio template">
  <a:themeElements>
    <a:clrScheme name="Custom 347">
      <a:dk1>
        <a:srgbClr val="000000"/>
      </a:dk1>
      <a:lt1>
        <a:srgbClr val="FFFFFF"/>
      </a:lt1>
      <a:dk2>
        <a:srgbClr val="666666"/>
      </a:dk2>
      <a:lt2>
        <a:srgbClr val="CCCCCC"/>
      </a:lt2>
      <a:accent1>
        <a:srgbClr val="3A81BA"/>
      </a:accent1>
      <a:accent2>
        <a:srgbClr val="D89F39"/>
      </a:accent2>
      <a:accent3>
        <a:srgbClr val="8BAB42"/>
      </a:accent3>
      <a:accent4>
        <a:srgbClr val="57A7B5"/>
      </a:accent4>
      <a:accent5>
        <a:srgbClr val="8B81D2"/>
      </a:accent5>
      <a:accent6>
        <a:srgbClr val="963334"/>
      </a:accent6>
      <a:hlink>
        <a:srgbClr val="1155CC"/>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7428</TotalTime>
  <Words>679</Words>
  <Application>Microsoft Office PowerPoint</Application>
  <PresentationFormat>On-screen Show (16:9)</PresentationFormat>
  <Paragraphs>231</Paragraphs>
  <Slides>41</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41</vt:i4>
      </vt:variant>
    </vt:vector>
  </HeadingPairs>
  <TitlesOfParts>
    <vt:vector size="46" baseType="lpstr">
      <vt:lpstr>Roboto Condensed Light</vt:lpstr>
      <vt:lpstr>Roboto Condensed</vt:lpstr>
      <vt:lpstr>Arial</vt:lpstr>
      <vt:lpstr>Arvo</vt:lpstr>
      <vt:lpstr>Salerio template</vt:lpstr>
      <vt:lpstr>Introducción a las Bases de Datos</vt:lpstr>
      <vt:lpstr>Que se vio la clase pasada</vt:lpstr>
      <vt:lpstr>PowerPoint Presentation</vt:lpstr>
      <vt:lpstr>Normalización</vt:lpstr>
      <vt:lpstr>Normalización</vt:lpstr>
      <vt:lpstr>Ejemplo</vt:lpstr>
      <vt:lpstr>Problema</vt:lpstr>
      <vt:lpstr>Preguntas?</vt:lpstr>
      <vt:lpstr>Un poco del negocio de películas</vt:lpstr>
      <vt:lpstr>Personal</vt:lpstr>
      <vt:lpstr>Preguntas?</vt:lpstr>
      <vt:lpstr>Preguntas? </vt:lpstr>
      <vt:lpstr>Preguntas?</vt:lpstr>
      <vt:lpstr>Relaciones</vt:lpstr>
      <vt:lpstr>Relaciones</vt:lpstr>
      <vt:lpstr>Diagramas E-R</vt:lpstr>
      <vt:lpstr>Software</vt:lpstr>
      <vt:lpstr>Diagrama E-R Pixar</vt:lpstr>
      <vt:lpstr>Diagrama E-R Pixar</vt:lpstr>
      <vt:lpstr>Diagrama E-R</vt:lpstr>
      <vt:lpstr>Diagrama E-R Pixar</vt:lpstr>
      <vt:lpstr>Otro Ejemplo</vt:lpstr>
      <vt:lpstr>Preguntas</vt:lpstr>
      <vt:lpstr>Tablas</vt:lpstr>
      <vt:lpstr>Tablas</vt:lpstr>
      <vt:lpstr>Preguntas</vt:lpstr>
      <vt:lpstr>Preguntas</vt:lpstr>
      <vt:lpstr>Preguntas</vt:lpstr>
      <vt:lpstr>Preguntas</vt:lpstr>
      <vt:lpstr>Preguntas</vt:lpstr>
      <vt:lpstr>Preguntas</vt:lpstr>
      <vt:lpstr>Preguntas</vt:lpstr>
      <vt:lpstr>Preguntas</vt:lpstr>
      <vt:lpstr>Tablas!</vt:lpstr>
      <vt:lpstr>Tablas</vt:lpstr>
      <vt:lpstr>Tablas</vt:lpstr>
      <vt:lpstr>Tablas</vt:lpstr>
      <vt:lpstr>Tablas</vt:lpstr>
      <vt:lpstr>Tablas</vt:lpstr>
      <vt:lpstr>Tablas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THIS IS YOUR PRESENTATION TITLE</dc:title>
  <dc:creator>Leon Felipe Palafox Novack</dc:creator>
  <cp:lastModifiedBy>León Felipe Palafox Novack</cp:lastModifiedBy>
  <cp:revision>52</cp:revision>
  <dcterms:modified xsi:type="dcterms:W3CDTF">2020-08-18T16:43:15Z</dcterms:modified>
</cp:coreProperties>
</file>